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6"/>
  </p:notesMasterIdLst>
  <p:sldIdLst>
    <p:sldId id="256" r:id="rId5"/>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ED7DBF-4507-EAA6-058A-3A965B780B59}" name="Alexis Tallon-Rendon" initials="AT" userId="S::agt20h@fsu.edu::619f3128-b5d7-48ec-825d-64df68e6b4a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9292"/>
    <a:srgbClr val="191919"/>
    <a:srgbClr val="782F40"/>
    <a:srgbClr val="EE7624"/>
    <a:srgbClr val="F2F2F2"/>
    <a:srgbClr val="EBEBEB"/>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3FE8C5-1BDE-3143-ADD0-90596B681F48}" v="1" dt="2024-05-22T13:35:01.1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33" d="100"/>
          <a:sy n="33" d="100"/>
        </p:scale>
        <p:origin x="144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446EB1-D4B1-4DAF-A6EC-3D4C942BABCD}" type="datetimeFigureOut">
              <a:rPr lang="en-US" smtClean="0"/>
              <a:t>4/3/2025</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6334B1-F2E7-4C08-8C11-529883C36111}" type="slidenum">
              <a:rPr lang="en-US" smtClean="0"/>
              <a:t>‹#›</a:t>
            </a:fld>
            <a:endParaRPr lang="en-US"/>
          </a:p>
        </p:txBody>
      </p:sp>
    </p:spTree>
    <p:extLst>
      <p:ext uri="{BB962C8B-B14F-4D97-AF65-F5344CB8AC3E}">
        <p14:creationId xmlns:p14="http://schemas.microsoft.com/office/powerpoint/2010/main" val="604245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6334B1-F2E7-4C08-8C11-529883C36111}" type="slidenum">
              <a:rPr lang="en-US" smtClean="0"/>
              <a:t>1</a:t>
            </a:fld>
            <a:endParaRPr lang="en-US"/>
          </a:p>
        </p:txBody>
      </p:sp>
    </p:spTree>
    <p:extLst>
      <p:ext uri="{BB962C8B-B14F-4D97-AF65-F5344CB8AC3E}">
        <p14:creationId xmlns:p14="http://schemas.microsoft.com/office/powerpoint/2010/main" val="1111640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endParaRPr lang="en-US" dirty="0"/>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28D15E-61B4-A74E-93BA-9A068ABCFD77}"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E0952-7950-A840-9056-A876D323D133}" type="slidenum">
              <a:rPr lang="en-US" smtClean="0"/>
              <a:t>‹#›</a:t>
            </a:fld>
            <a:endParaRPr lang="en-US"/>
          </a:p>
        </p:txBody>
      </p:sp>
    </p:spTree>
    <p:extLst>
      <p:ext uri="{BB962C8B-B14F-4D97-AF65-F5344CB8AC3E}">
        <p14:creationId xmlns:p14="http://schemas.microsoft.com/office/powerpoint/2010/main" val="1734424202"/>
      </p:ext>
    </p:extLst>
  </p:cSld>
  <p:clrMapOvr>
    <a:masterClrMapping/>
  </p:clrMapOvr>
  <p:extLst>
    <p:ext uri="{DCECCB84-F9BA-43D5-87BE-67443E8EF086}">
      <p15:sldGuideLst xmlns:p15="http://schemas.microsoft.com/office/powerpoint/2012/main">
        <p15:guide id="1" orient="horz" pos="6912" userDrawn="1">
          <p15:clr>
            <a:srgbClr val="FBAE40"/>
          </p15:clr>
        </p15:guide>
        <p15:guide id="2" pos="1036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28D15E-61B4-A74E-93BA-9A068ABCFD77}"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E0952-7950-A840-9056-A876D323D133}" type="slidenum">
              <a:rPr lang="en-US" smtClean="0"/>
              <a:t>‹#›</a:t>
            </a:fld>
            <a:endParaRPr lang="en-US"/>
          </a:p>
        </p:txBody>
      </p:sp>
    </p:spTree>
    <p:extLst>
      <p:ext uri="{BB962C8B-B14F-4D97-AF65-F5344CB8AC3E}">
        <p14:creationId xmlns:p14="http://schemas.microsoft.com/office/powerpoint/2010/main" val="1916984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28D15E-61B4-A74E-93BA-9A068ABCFD77}"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E0952-7950-A840-9056-A876D323D133}" type="slidenum">
              <a:rPr lang="en-US" smtClean="0"/>
              <a:t>‹#›</a:t>
            </a:fld>
            <a:endParaRPr lang="en-US"/>
          </a:p>
        </p:txBody>
      </p:sp>
    </p:spTree>
    <p:extLst>
      <p:ext uri="{BB962C8B-B14F-4D97-AF65-F5344CB8AC3E}">
        <p14:creationId xmlns:p14="http://schemas.microsoft.com/office/powerpoint/2010/main" val="555382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28D15E-61B4-A74E-93BA-9A068ABCFD77}"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E0952-7950-A840-9056-A876D323D133}" type="slidenum">
              <a:rPr lang="en-US" smtClean="0"/>
              <a:t>‹#›</a:t>
            </a:fld>
            <a:endParaRPr lang="en-US"/>
          </a:p>
        </p:txBody>
      </p:sp>
    </p:spTree>
    <p:extLst>
      <p:ext uri="{BB962C8B-B14F-4D97-AF65-F5344CB8AC3E}">
        <p14:creationId xmlns:p14="http://schemas.microsoft.com/office/powerpoint/2010/main" val="4163473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endParaRPr lang="en-US" dirty="0"/>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28D15E-61B4-A74E-93BA-9A068ABCFD77}"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6E0952-7950-A840-9056-A876D323D133}" type="slidenum">
              <a:rPr lang="en-US" smtClean="0"/>
              <a:t>‹#›</a:t>
            </a:fld>
            <a:endParaRPr lang="en-US"/>
          </a:p>
        </p:txBody>
      </p:sp>
    </p:spTree>
    <p:extLst>
      <p:ext uri="{BB962C8B-B14F-4D97-AF65-F5344CB8AC3E}">
        <p14:creationId xmlns:p14="http://schemas.microsoft.com/office/powerpoint/2010/main" val="2813507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28D15E-61B4-A74E-93BA-9A068ABCFD77}"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6E0952-7950-A840-9056-A876D323D133}" type="slidenum">
              <a:rPr lang="en-US" smtClean="0"/>
              <a:t>‹#›</a:t>
            </a:fld>
            <a:endParaRPr lang="en-US"/>
          </a:p>
        </p:txBody>
      </p:sp>
    </p:spTree>
    <p:extLst>
      <p:ext uri="{BB962C8B-B14F-4D97-AF65-F5344CB8AC3E}">
        <p14:creationId xmlns:p14="http://schemas.microsoft.com/office/powerpoint/2010/main" val="1855953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28D15E-61B4-A74E-93BA-9A068ABCFD77}" type="datetimeFigureOut">
              <a:rPr lang="en-US" smtClean="0"/>
              <a:t>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6E0952-7950-A840-9056-A876D323D133}" type="slidenum">
              <a:rPr lang="en-US" smtClean="0"/>
              <a:t>‹#›</a:t>
            </a:fld>
            <a:endParaRPr lang="en-US"/>
          </a:p>
        </p:txBody>
      </p:sp>
    </p:spTree>
    <p:extLst>
      <p:ext uri="{BB962C8B-B14F-4D97-AF65-F5344CB8AC3E}">
        <p14:creationId xmlns:p14="http://schemas.microsoft.com/office/powerpoint/2010/main" val="127299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28D15E-61B4-A74E-93BA-9A068ABCFD77}" type="datetimeFigureOut">
              <a:rPr lang="en-US" smtClean="0"/>
              <a:t>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6E0952-7950-A840-9056-A876D323D133}" type="slidenum">
              <a:rPr lang="en-US" smtClean="0"/>
              <a:t>‹#›</a:t>
            </a:fld>
            <a:endParaRPr lang="en-US"/>
          </a:p>
        </p:txBody>
      </p:sp>
    </p:spTree>
    <p:extLst>
      <p:ext uri="{BB962C8B-B14F-4D97-AF65-F5344CB8AC3E}">
        <p14:creationId xmlns:p14="http://schemas.microsoft.com/office/powerpoint/2010/main" val="1764713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28D15E-61B4-A74E-93BA-9A068ABCFD77}" type="datetimeFigureOut">
              <a:rPr lang="en-US" smtClean="0"/>
              <a:t>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6E0952-7950-A840-9056-A876D323D133}" type="slidenum">
              <a:rPr lang="en-US" smtClean="0"/>
              <a:t>‹#›</a:t>
            </a:fld>
            <a:endParaRPr lang="en-US"/>
          </a:p>
        </p:txBody>
      </p:sp>
    </p:spTree>
    <p:extLst>
      <p:ext uri="{BB962C8B-B14F-4D97-AF65-F5344CB8AC3E}">
        <p14:creationId xmlns:p14="http://schemas.microsoft.com/office/powerpoint/2010/main" val="406724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4F28D15E-61B4-A74E-93BA-9A068ABCFD77}"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6E0952-7950-A840-9056-A876D323D133}" type="slidenum">
              <a:rPr lang="en-US" smtClean="0"/>
              <a:t>‹#›</a:t>
            </a:fld>
            <a:endParaRPr lang="en-US"/>
          </a:p>
        </p:txBody>
      </p:sp>
    </p:spTree>
    <p:extLst>
      <p:ext uri="{BB962C8B-B14F-4D97-AF65-F5344CB8AC3E}">
        <p14:creationId xmlns:p14="http://schemas.microsoft.com/office/powerpoint/2010/main" val="850737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4F28D15E-61B4-A74E-93BA-9A068ABCFD77}"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6E0952-7950-A840-9056-A876D323D133}" type="slidenum">
              <a:rPr lang="en-US" smtClean="0"/>
              <a:t>‹#›</a:t>
            </a:fld>
            <a:endParaRPr lang="en-US"/>
          </a:p>
        </p:txBody>
      </p:sp>
    </p:spTree>
    <p:extLst>
      <p:ext uri="{BB962C8B-B14F-4D97-AF65-F5344CB8AC3E}">
        <p14:creationId xmlns:p14="http://schemas.microsoft.com/office/powerpoint/2010/main" val="2133889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4F28D15E-61B4-A74E-93BA-9A068ABCFD77}" type="datetimeFigureOut">
              <a:rPr lang="en-US" smtClean="0"/>
              <a:t>4/3/2025</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6A6E0952-7950-A840-9056-A876D323D133}" type="slidenum">
              <a:rPr lang="en-US" smtClean="0"/>
              <a:t>‹#›</a:t>
            </a:fld>
            <a:endParaRPr lang="en-US"/>
          </a:p>
        </p:txBody>
      </p:sp>
      <p:sp>
        <p:nvSpPr>
          <p:cNvPr id="7" name="Rectangle 6">
            <a:extLst>
              <a:ext uri="{FF2B5EF4-FFF2-40B4-BE49-F238E27FC236}">
                <a16:creationId xmlns:a16="http://schemas.microsoft.com/office/drawing/2014/main" id="{8BDA81FB-E150-853C-0966-D7FDB6D02E68}"/>
              </a:ext>
            </a:extLst>
          </p:cNvPr>
          <p:cNvSpPr/>
          <p:nvPr userDrawn="1"/>
        </p:nvSpPr>
        <p:spPr>
          <a:xfrm>
            <a:off x="-18103" y="-55656"/>
            <a:ext cx="32918400" cy="365760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5CDA3FB-6A86-A58A-2C3C-CB0348F5D7EE}"/>
              </a:ext>
            </a:extLst>
          </p:cNvPr>
          <p:cNvCxnSpPr>
            <a:cxnSpLocks/>
          </p:cNvCxnSpPr>
          <p:nvPr userDrawn="1"/>
        </p:nvCxnSpPr>
        <p:spPr>
          <a:xfrm flipH="1">
            <a:off x="0" y="3714140"/>
            <a:ext cx="16476786" cy="0"/>
          </a:xfrm>
          <a:prstGeom prst="line">
            <a:avLst/>
          </a:prstGeom>
          <a:ln w="219075">
            <a:solidFill>
              <a:srgbClr val="EE762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439D09-A715-42A2-5BB8-6714BC6AC838}"/>
              </a:ext>
            </a:extLst>
          </p:cNvPr>
          <p:cNvCxnSpPr>
            <a:cxnSpLocks/>
          </p:cNvCxnSpPr>
          <p:nvPr userDrawn="1"/>
        </p:nvCxnSpPr>
        <p:spPr>
          <a:xfrm flipH="1">
            <a:off x="16441614" y="3714140"/>
            <a:ext cx="16476786" cy="0"/>
          </a:xfrm>
          <a:prstGeom prst="line">
            <a:avLst/>
          </a:prstGeom>
          <a:ln w="219075">
            <a:solidFill>
              <a:srgbClr val="782F40"/>
            </a:solidFill>
          </a:ln>
        </p:spPr>
        <p:style>
          <a:lnRef idx="1">
            <a:schemeClr val="accent1"/>
          </a:lnRef>
          <a:fillRef idx="0">
            <a:schemeClr val="accent1"/>
          </a:fillRef>
          <a:effectRef idx="0">
            <a:schemeClr val="accent1"/>
          </a:effectRef>
          <a:fontRef idx="minor">
            <a:schemeClr val="tx1"/>
          </a:fontRef>
        </p:style>
      </p:cxnSp>
      <p:pic>
        <p:nvPicPr>
          <p:cNvPr id="8" name="Picture 7" descr="A group of logos on a black background&#10;&#10;Description automatically generated">
            <a:extLst>
              <a:ext uri="{FF2B5EF4-FFF2-40B4-BE49-F238E27FC236}">
                <a16:creationId xmlns:a16="http://schemas.microsoft.com/office/drawing/2014/main" id="{1DBC0ADF-B91A-A4CE-FC4C-0EE846DB213A}"/>
              </a:ext>
            </a:extLst>
          </p:cNvPr>
          <p:cNvPicPr>
            <a:picLocks noChangeAspect="1"/>
          </p:cNvPicPr>
          <p:nvPr userDrawn="1"/>
        </p:nvPicPr>
        <p:blipFill>
          <a:blip r:embed="rId13"/>
          <a:stretch>
            <a:fillRect/>
          </a:stretch>
        </p:blipFill>
        <p:spPr>
          <a:xfrm>
            <a:off x="768299" y="428923"/>
            <a:ext cx="2443337" cy="2743200"/>
          </a:xfrm>
          <a:prstGeom prst="rect">
            <a:avLst/>
          </a:prstGeom>
        </p:spPr>
      </p:pic>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997707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912" userDrawn="1">
          <p15:clr>
            <a:srgbClr val="F26B43"/>
          </p15:clr>
        </p15:guide>
        <p15:guide id="2" pos="10368" userDrawn="1">
          <p15:clr>
            <a:srgbClr val="F26B43"/>
          </p15:clr>
        </p15:guide>
      </p15:sldGuideLst>
    </p:ext>
  </p:extLst>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3.png"/><Relationship Id="rId3" Type="http://schemas.openxmlformats.org/officeDocument/2006/relationships/image" Target="../media/image2.png"/><Relationship Id="rId21" Type="http://schemas.openxmlformats.org/officeDocument/2006/relationships/image" Target="../media/image19.svg"/><Relationship Id="rId34" Type="http://schemas.microsoft.com/office/2007/relationships/hdphoto" Target="../media/hdphoto3.wdp"/><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jpeg"/><Relationship Id="rId25" Type="http://schemas.microsoft.com/office/2007/relationships/hdphoto" Target="../media/hdphoto2.wdp"/><Relationship Id="rId33" Type="http://schemas.openxmlformats.org/officeDocument/2006/relationships/image" Target="../media/image30.png"/><Relationship Id="rId2" Type="http://schemas.openxmlformats.org/officeDocument/2006/relationships/notesSlide" Target="../notesSlides/notesSlide1.xml"/><Relationship Id="rId16" Type="http://schemas.openxmlformats.org/officeDocument/2006/relationships/image" Target="../media/image14.svg"/><Relationship Id="rId20" Type="http://schemas.openxmlformats.org/officeDocument/2006/relationships/image" Target="../media/image18.png"/><Relationship Id="rId29"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svg"/><Relationship Id="rId24" Type="http://schemas.openxmlformats.org/officeDocument/2006/relationships/image" Target="../media/image22.png"/><Relationship Id="rId32" Type="http://schemas.openxmlformats.org/officeDocument/2006/relationships/image" Target="../media/image29.png"/><Relationship Id="rId5" Type="http://schemas.microsoft.com/office/2007/relationships/hdphoto" Target="../media/hdphoto1.wdp"/><Relationship Id="rId15" Type="http://schemas.openxmlformats.org/officeDocument/2006/relationships/image" Target="../media/image13.png"/><Relationship Id="rId23" Type="http://schemas.openxmlformats.org/officeDocument/2006/relationships/image" Target="../media/image21.svg"/><Relationship Id="rId28" Type="http://schemas.openxmlformats.org/officeDocument/2006/relationships/image" Target="../media/image25.jpeg"/><Relationship Id="rId10" Type="http://schemas.openxmlformats.org/officeDocument/2006/relationships/image" Target="../media/image8.png"/><Relationship Id="rId19" Type="http://schemas.openxmlformats.org/officeDocument/2006/relationships/image" Target="../media/image17.svg"/><Relationship Id="rId31"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image" Target="../media/image7.sv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4.svg"/><Relationship Id="rId30" Type="http://schemas.openxmlformats.org/officeDocument/2006/relationships/image" Target="../media/image27.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99647F1C-F09B-72C3-FA64-31599929FAB7}"/>
              </a:ext>
            </a:extLst>
          </p:cNvPr>
          <p:cNvSpPr txBox="1"/>
          <p:nvPr/>
        </p:nvSpPr>
        <p:spPr>
          <a:xfrm>
            <a:off x="3796742" y="410803"/>
            <a:ext cx="25840290" cy="2585323"/>
          </a:xfrm>
          <a:prstGeom prst="rect">
            <a:avLst/>
          </a:prstGeom>
          <a:noFill/>
        </p:spPr>
        <p:txBody>
          <a:bodyPr wrap="square" lIns="91440" tIns="45720" rIns="91440" bIns="45720" rtlCol="0" anchor="t">
            <a:spAutoFit/>
          </a:bodyPr>
          <a:lstStyle/>
          <a:p>
            <a:pPr algn="ctr"/>
            <a:r>
              <a:rPr lang="en-US" sz="5400" b="1" dirty="0"/>
              <a:t>Lunar Dust Glovebox</a:t>
            </a:r>
          </a:p>
          <a:p>
            <a:pPr algn="ctr"/>
            <a:r>
              <a:rPr lang="en-US" sz="5400" b="1" dirty="0"/>
              <a:t>Team 516 – M. Brahmbhatt, N. Britton, R. Dreibelbis, K. Kovacs, P. Mougey, L. Terrell</a:t>
            </a:r>
          </a:p>
          <a:p>
            <a:pPr algn="ctr"/>
            <a:r>
              <a:rPr lang="en-US" sz="5400" b="1" dirty="0"/>
              <a:t>Advisors – Dr. Shayne McConomy and Dr. Brandon Krick</a:t>
            </a:r>
          </a:p>
        </p:txBody>
      </p:sp>
      <p:sp>
        <p:nvSpPr>
          <p:cNvPr id="4" name="Rectangle: Rounded Corners 3">
            <a:extLst>
              <a:ext uri="{FF2B5EF4-FFF2-40B4-BE49-F238E27FC236}">
                <a16:creationId xmlns:a16="http://schemas.microsoft.com/office/drawing/2014/main" id="{DC72D87D-DCFE-1735-E416-622CAFF051BC}"/>
              </a:ext>
            </a:extLst>
          </p:cNvPr>
          <p:cNvSpPr/>
          <p:nvPr/>
        </p:nvSpPr>
        <p:spPr>
          <a:xfrm>
            <a:off x="28374331" y="18488205"/>
            <a:ext cx="2955880" cy="2938373"/>
          </a:xfrm>
          <a:prstGeom prst="roundRect">
            <a:avLst/>
          </a:prstGeom>
          <a:solidFill>
            <a:srgbClr val="7F7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sz="2700"/>
          </a:p>
        </p:txBody>
      </p:sp>
      <p:sp>
        <p:nvSpPr>
          <p:cNvPr id="6" name="Arrow: Right 5">
            <a:extLst>
              <a:ext uri="{FF2B5EF4-FFF2-40B4-BE49-F238E27FC236}">
                <a16:creationId xmlns:a16="http://schemas.microsoft.com/office/drawing/2014/main" id="{A62C561E-7EBA-D44C-9C23-159BA7CAA2B4}"/>
              </a:ext>
            </a:extLst>
          </p:cNvPr>
          <p:cNvSpPr/>
          <p:nvPr/>
        </p:nvSpPr>
        <p:spPr>
          <a:xfrm>
            <a:off x="19001752" y="18877118"/>
            <a:ext cx="8739371" cy="2429954"/>
          </a:xfrm>
          <a:prstGeom prst="rightArrow">
            <a:avLst/>
          </a:prstGeom>
          <a:solidFill>
            <a:srgbClr val="7F7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sz="2700"/>
          </a:p>
        </p:txBody>
      </p:sp>
      <p:sp>
        <p:nvSpPr>
          <p:cNvPr id="8" name="Rectangle: Rounded Corners 7">
            <a:extLst>
              <a:ext uri="{FF2B5EF4-FFF2-40B4-BE49-F238E27FC236}">
                <a16:creationId xmlns:a16="http://schemas.microsoft.com/office/drawing/2014/main" id="{E56F9413-B597-ADB6-9595-6567629CBB87}"/>
              </a:ext>
            </a:extLst>
          </p:cNvPr>
          <p:cNvSpPr/>
          <p:nvPr/>
        </p:nvSpPr>
        <p:spPr>
          <a:xfrm>
            <a:off x="8056286" y="4276773"/>
            <a:ext cx="18983694" cy="1491009"/>
          </a:xfrm>
          <a:prstGeom prst="roundRect">
            <a:avLst/>
          </a:prstGeom>
          <a:noFill/>
          <a:ln w="57150">
            <a:solidFill>
              <a:srgbClr val="7930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2">
            <a:extLst>
              <a:ext uri="{FF2B5EF4-FFF2-40B4-BE49-F238E27FC236}">
                <a16:creationId xmlns:a16="http://schemas.microsoft.com/office/drawing/2014/main" id="{6EF5F78E-ADE8-1C00-5178-8C6E7A941833}"/>
              </a:ext>
            </a:extLst>
          </p:cNvPr>
          <p:cNvSpPr txBox="1">
            <a:spLocks noChangeAspect="1" noChangeArrowheads="1"/>
          </p:cNvSpPr>
          <p:nvPr/>
        </p:nvSpPr>
        <p:spPr bwMode="auto">
          <a:xfrm>
            <a:off x="883945" y="4845495"/>
            <a:ext cx="6876034" cy="1902214"/>
          </a:xfrm>
          <a:prstGeom prst="rect">
            <a:avLst/>
          </a:prstGeom>
          <a:noFill/>
          <a:ln w="9525">
            <a:noFill/>
            <a:miter lim="800000"/>
            <a:headEnd/>
            <a:tailEnd/>
          </a:ln>
        </p:spPr>
        <p:txBody>
          <a:bodyPr rot="0" vert="horz" wrap="square" lIns="0" tIns="0" rIns="0" bIns="0" anchor="t" anchorCtr="0">
            <a:noAutofit/>
          </a:bodyPr>
          <a:lstStyle/>
          <a:p>
            <a:r>
              <a:rPr lang="en-US" sz="2800" kern="800">
                <a:ea typeface="+mn-lt"/>
                <a:cs typeface="+mn-lt"/>
              </a:rPr>
              <a:t>Lunar dust is the top layer of lunar regolith – the moon's surface. The average diameter of a lunar dust particle is 40% smaller than the average diameter of a human hair. </a:t>
            </a:r>
            <a:endParaRPr lang="en-US" sz="5150">
              <a:ea typeface="Calibri"/>
              <a:cs typeface="Calibri"/>
            </a:endParaRPr>
          </a:p>
        </p:txBody>
      </p:sp>
      <p:sp>
        <p:nvSpPr>
          <p:cNvPr id="13" name="Rectangle: Diagonal Corners Snipped 12">
            <a:extLst>
              <a:ext uri="{FF2B5EF4-FFF2-40B4-BE49-F238E27FC236}">
                <a16:creationId xmlns:a16="http://schemas.microsoft.com/office/drawing/2014/main" id="{81E266A4-2EAF-1BF6-C387-3F868D37501C}"/>
              </a:ext>
            </a:extLst>
          </p:cNvPr>
          <p:cNvSpPr/>
          <p:nvPr/>
        </p:nvSpPr>
        <p:spPr>
          <a:xfrm>
            <a:off x="830905" y="4044961"/>
            <a:ext cx="6876035" cy="639568"/>
          </a:xfrm>
          <a:prstGeom prst="snip2DiagRect">
            <a:avLst/>
          </a:prstGeom>
          <a:solidFill>
            <a:srgbClr val="79303E"/>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t>Background</a:t>
            </a:r>
          </a:p>
        </p:txBody>
      </p:sp>
      <p:sp>
        <p:nvSpPr>
          <p:cNvPr id="18" name="TextBox 17">
            <a:extLst>
              <a:ext uri="{FF2B5EF4-FFF2-40B4-BE49-F238E27FC236}">
                <a16:creationId xmlns:a16="http://schemas.microsoft.com/office/drawing/2014/main" id="{542ABA4C-77E2-DB16-F042-A558F626A238}"/>
              </a:ext>
            </a:extLst>
          </p:cNvPr>
          <p:cNvSpPr txBox="1"/>
          <p:nvPr/>
        </p:nvSpPr>
        <p:spPr>
          <a:xfrm>
            <a:off x="7816271" y="4631099"/>
            <a:ext cx="19035893" cy="1200329"/>
          </a:xfrm>
          <a:prstGeom prst="rect">
            <a:avLst/>
          </a:prstGeom>
          <a:noFill/>
        </p:spPr>
        <p:txBody>
          <a:bodyPr wrap="square" lIns="91440" tIns="45720" rIns="91440" bIns="45720" rtlCol="0" anchor="t">
            <a:spAutoFit/>
          </a:bodyPr>
          <a:lstStyle/>
          <a:p>
            <a:pPr algn="ctr"/>
            <a:r>
              <a:rPr lang="en-US" sz="3600" b="1" dirty="0">
                <a:cs typeface="Times New Roman"/>
              </a:rPr>
              <a:t>The objective of this project is to optimize air flow to evenly distribute lunar dust simulant throughout a lunar dust glovebox.</a:t>
            </a:r>
            <a:endParaRPr lang="en-US" sz="3600" b="1" dirty="0">
              <a:ea typeface="Calibri"/>
              <a:cs typeface="Calibri"/>
            </a:endParaRPr>
          </a:p>
        </p:txBody>
      </p:sp>
      <p:sp>
        <p:nvSpPr>
          <p:cNvPr id="19" name="Rectangle: Diagonal Corners Snipped 18">
            <a:extLst>
              <a:ext uri="{FF2B5EF4-FFF2-40B4-BE49-F238E27FC236}">
                <a16:creationId xmlns:a16="http://schemas.microsoft.com/office/drawing/2014/main" id="{FADB4EE4-646E-C1EA-B6E6-2F4886F80A46}"/>
              </a:ext>
            </a:extLst>
          </p:cNvPr>
          <p:cNvSpPr/>
          <p:nvPr/>
        </p:nvSpPr>
        <p:spPr>
          <a:xfrm>
            <a:off x="12878384" y="4044961"/>
            <a:ext cx="7023651" cy="639568"/>
          </a:xfrm>
          <a:prstGeom prst="snip2DiagRect">
            <a:avLst/>
          </a:prstGeom>
          <a:solidFill>
            <a:srgbClr val="79303E"/>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t>The Objective</a:t>
            </a:r>
            <a:endParaRPr lang="en-US" sz="3600">
              <a:ea typeface="Calibri"/>
              <a:cs typeface="Calibri"/>
            </a:endParaRPr>
          </a:p>
        </p:txBody>
      </p:sp>
      <p:sp>
        <p:nvSpPr>
          <p:cNvPr id="20" name="TextBox 19">
            <a:extLst>
              <a:ext uri="{FF2B5EF4-FFF2-40B4-BE49-F238E27FC236}">
                <a16:creationId xmlns:a16="http://schemas.microsoft.com/office/drawing/2014/main" id="{B8BCAB3F-D904-EF30-E244-A8BB60FA65C6}"/>
              </a:ext>
            </a:extLst>
          </p:cNvPr>
          <p:cNvSpPr txBox="1"/>
          <p:nvPr/>
        </p:nvSpPr>
        <p:spPr>
          <a:xfrm>
            <a:off x="7998301" y="14195186"/>
            <a:ext cx="8609764"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a:ea typeface="Calibri"/>
                <a:cs typeface="Calibri"/>
              </a:rPr>
              <a:t>Use a simulant, real lunar dust is hard to find</a:t>
            </a:r>
          </a:p>
          <a:p>
            <a:pPr marL="457200" indent="-457200">
              <a:buFont typeface="Arial"/>
              <a:buChar char="•"/>
            </a:pPr>
            <a:r>
              <a:rPr lang="en-US" sz="2800">
                <a:ea typeface="Calibri"/>
                <a:cs typeface="Calibri"/>
              </a:rPr>
              <a:t>Lunar Highlands Simulant</a:t>
            </a:r>
            <a:endParaRPr lang="en-US" sz="5150">
              <a:ea typeface="Calibri"/>
              <a:cs typeface="Calibri"/>
            </a:endParaRPr>
          </a:p>
          <a:p>
            <a:pPr marL="457200" indent="-457200">
              <a:buFont typeface="Arial"/>
              <a:buChar char="•"/>
            </a:pPr>
            <a:r>
              <a:rPr lang="en-US" sz="2800">
                <a:ea typeface="Calibri"/>
                <a:cs typeface="Calibri"/>
              </a:rPr>
              <a:t>Mineralogically accurate to real lunar dust</a:t>
            </a:r>
          </a:p>
          <a:p>
            <a:pPr marL="457200" indent="-457200">
              <a:buFont typeface="Arial"/>
              <a:buChar char="•"/>
            </a:pPr>
            <a:r>
              <a:rPr lang="en-US" sz="2800">
                <a:ea typeface="Calibri"/>
                <a:cs typeface="Calibri"/>
              </a:rPr>
              <a:t>Mimics real lunar dust</a:t>
            </a:r>
          </a:p>
          <a:p>
            <a:pPr marL="457200" indent="-457200">
              <a:buFont typeface="Arial"/>
              <a:buChar char="•"/>
            </a:pPr>
            <a:endParaRPr lang="en-US" sz="2800" u="sng">
              <a:ea typeface="Calibri"/>
              <a:cs typeface="Calibri"/>
            </a:endParaRPr>
          </a:p>
        </p:txBody>
      </p:sp>
      <p:pic>
        <p:nvPicPr>
          <p:cNvPr id="22" name="Picture 21" descr="A full moon in the sky&#10;&#10;AI-generated content may be incorrect.">
            <a:extLst>
              <a:ext uri="{FF2B5EF4-FFF2-40B4-BE49-F238E27FC236}">
                <a16:creationId xmlns:a16="http://schemas.microsoft.com/office/drawing/2014/main" id="{409C68C2-FEBC-46D8-7F31-9F6F07624DA7}"/>
              </a:ext>
            </a:extLst>
          </p:cNvPr>
          <p:cNvPicPr>
            <a:picLocks noChangeAspect="1"/>
          </p:cNvPicPr>
          <p:nvPr/>
        </p:nvPicPr>
        <p:blipFill>
          <a:blip r:embed="rId3"/>
          <a:srcRect l="30187" b="57658"/>
          <a:stretch/>
        </p:blipFill>
        <p:spPr>
          <a:xfrm>
            <a:off x="824082" y="16907755"/>
            <a:ext cx="9553942" cy="4518823"/>
          </a:xfrm>
          <a:prstGeom prst="rect">
            <a:avLst/>
          </a:prstGeom>
        </p:spPr>
      </p:pic>
      <p:pic>
        <p:nvPicPr>
          <p:cNvPr id="23" name="Picture 22" descr="A pile of white powder&#10;&#10;AI-generated content may be incorrect.">
            <a:extLst>
              <a:ext uri="{FF2B5EF4-FFF2-40B4-BE49-F238E27FC236}">
                <a16:creationId xmlns:a16="http://schemas.microsoft.com/office/drawing/2014/main" id="{3EEB3382-0016-B13F-A206-5612126A946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332311" y="15937441"/>
            <a:ext cx="3248951" cy="2018583"/>
          </a:xfrm>
          <a:prstGeom prst="rect">
            <a:avLst/>
          </a:prstGeom>
        </p:spPr>
      </p:pic>
      <p:sp>
        <p:nvSpPr>
          <p:cNvPr id="24" name="Rectangle: Diagonal Corners Snipped 23">
            <a:extLst>
              <a:ext uri="{FF2B5EF4-FFF2-40B4-BE49-F238E27FC236}">
                <a16:creationId xmlns:a16="http://schemas.microsoft.com/office/drawing/2014/main" id="{DCE093DC-C557-EC83-226B-8D849FDA29D4}"/>
              </a:ext>
            </a:extLst>
          </p:cNvPr>
          <p:cNvSpPr/>
          <p:nvPr/>
        </p:nvSpPr>
        <p:spPr>
          <a:xfrm>
            <a:off x="7998301" y="5931593"/>
            <a:ext cx="8665823" cy="727856"/>
          </a:xfrm>
          <a:prstGeom prst="snip2DiagRect">
            <a:avLst/>
          </a:prstGeom>
          <a:solidFill>
            <a:srgbClr val="79303E"/>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t>Key Goals</a:t>
            </a:r>
            <a:endParaRPr lang="en-US" sz="3600">
              <a:ea typeface="Calibri"/>
              <a:cs typeface="Calibri"/>
            </a:endParaRPr>
          </a:p>
        </p:txBody>
      </p:sp>
      <p:sp>
        <p:nvSpPr>
          <p:cNvPr id="25" name="Rectangle: Diagonal Corners Snipped 24">
            <a:extLst>
              <a:ext uri="{FF2B5EF4-FFF2-40B4-BE49-F238E27FC236}">
                <a16:creationId xmlns:a16="http://schemas.microsoft.com/office/drawing/2014/main" id="{BF44289D-343E-DCC9-D699-511397554367}"/>
              </a:ext>
            </a:extLst>
          </p:cNvPr>
          <p:cNvSpPr/>
          <p:nvPr/>
        </p:nvSpPr>
        <p:spPr>
          <a:xfrm>
            <a:off x="830905" y="14479687"/>
            <a:ext cx="7023651" cy="639568"/>
          </a:xfrm>
          <a:prstGeom prst="snip2DiagRect">
            <a:avLst/>
          </a:prstGeom>
          <a:solidFill>
            <a:srgbClr val="79303E"/>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t>The Problem</a:t>
            </a:r>
            <a:endParaRPr lang="en-US" sz="3600">
              <a:ea typeface="Calibri"/>
              <a:cs typeface="Calibri"/>
            </a:endParaRPr>
          </a:p>
        </p:txBody>
      </p:sp>
      <p:sp>
        <p:nvSpPr>
          <p:cNvPr id="26" name="TextBox 25">
            <a:extLst>
              <a:ext uri="{FF2B5EF4-FFF2-40B4-BE49-F238E27FC236}">
                <a16:creationId xmlns:a16="http://schemas.microsoft.com/office/drawing/2014/main" id="{AE9D4C7D-E050-0ADF-8515-0F63D83103B7}"/>
              </a:ext>
            </a:extLst>
          </p:cNvPr>
          <p:cNvSpPr txBox="1"/>
          <p:nvPr/>
        </p:nvSpPr>
        <p:spPr>
          <a:xfrm>
            <a:off x="837505" y="15232453"/>
            <a:ext cx="6869435" cy="2246769"/>
          </a:xfrm>
          <a:prstGeom prst="rect">
            <a:avLst/>
          </a:prstGeom>
          <a:noFill/>
        </p:spPr>
        <p:txBody>
          <a:bodyPr wrap="square" lIns="91440" tIns="45720" rIns="91440" bIns="45720" rtlCol="0" anchor="t">
            <a:spAutoFit/>
          </a:bodyPr>
          <a:lstStyle/>
          <a:p>
            <a:r>
              <a:rPr lang="en-US" sz="2800"/>
              <a:t>NASA uses a sealed glovebox to test how lunar dust affects objects when exposed to a lunar dust simulant. CPU fans circulate the dust, but it often gets stuck in the corners, causing uneven airflow.</a:t>
            </a:r>
          </a:p>
        </p:txBody>
      </p:sp>
      <p:pic>
        <p:nvPicPr>
          <p:cNvPr id="28" name="Graphic 27" descr="Monitor with solid fill">
            <a:extLst>
              <a:ext uri="{FF2B5EF4-FFF2-40B4-BE49-F238E27FC236}">
                <a16:creationId xmlns:a16="http://schemas.microsoft.com/office/drawing/2014/main" id="{67F47BDC-5F37-ACDD-0464-9FDEFD72DDD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39909" y="6869238"/>
            <a:ext cx="1403053" cy="1447851"/>
          </a:xfrm>
          <a:prstGeom prst="rect">
            <a:avLst/>
          </a:prstGeom>
        </p:spPr>
      </p:pic>
      <p:sp>
        <p:nvSpPr>
          <p:cNvPr id="29" name="TextBox 28">
            <a:extLst>
              <a:ext uri="{FF2B5EF4-FFF2-40B4-BE49-F238E27FC236}">
                <a16:creationId xmlns:a16="http://schemas.microsoft.com/office/drawing/2014/main" id="{6AD5BC20-3D99-307E-279F-BAB60751E21D}"/>
              </a:ext>
            </a:extLst>
          </p:cNvPr>
          <p:cNvSpPr txBox="1"/>
          <p:nvPr/>
        </p:nvSpPr>
        <p:spPr>
          <a:xfrm>
            <a:off x="9841352" y="6880263"/>
            <a:ext cx="6867686" cy="138499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800">
                <a:cs typeface="Calibri"/>
              </a:rPr>
              <a:t>Model airflow using computational fluid dynamics (CFD) and determine fan angles and positions for an even distribution.</a:t>
            </a:r>
            <a:endParaRPr lang="en-US" sz="2800">
              <a:cs typeface="Times"/>
            </a:endParaRPr>
          </a:p>
        </p:txBody>
      </p:sp>
      <p:sp>
        <p:nvSpPr>
          <p:cNvPr id="30" name="TextBox 29">
            <a:extLst>
              <a:ext uri="{FF2B5EF4-FFF2-40B4-BE49-F238E27FC236}">
                <a16:creationId xmlns:a16="http://schemas.microsoft.com/office/drawing/2014/main" id="{4E5E6D2B-B957-47A3-8D15-FA59BA3775E8}"/>
              </a:ext>
            </a:extLst>
          </p:cNvPr>
          <p:cNvSpPr txBox="1"/>
          <p:nvPr/>
        </p:nvSpPr>
        <p:spPr>
          <a:xfrm>
            <a:off x="9902543" y="8658406"/>
            <a:ext cx="676147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800">
                <a:ea typeface="+mn-lt"/>
                <a:cs typeface="+mn-lt"/>
              </a:rPr>
              <a:t>Construct a tangible glovebox with adjustable fans to experiment in.</a:t>
            </a:r>
            <a:endParaRPr lang="en-US">
              <a:ea typeface="+mn-lt"/>
              <a:cs typeface="+mn-lt"/>
            </a:endParaRPr>
          </a:p>
        </p:txBody>
      </p:sp>
      <p:sp>
        <p:nvSpPr>
          <p:cNvPr id="31" name="TextBox 30">
            <a:extLst>
              <a:ext uri="{FF2B5EF4-FFF2-40B4-BE49-F238E27FC236}">
                <a16:creationId xmlns:a16="http://schemas.microsoft.com/office/drawing/2014/main" id="{1A97C057-C269-EDE9-5B66-9374E6C01C51}"/>
              </a:ext>
            </a:extLst>
          </p:cNvPr>
          <p:cNvSpPr txBox="1"/>
          <p:nvPr/>
        </p:nvSpPr>
        <p:spPr>
          <a:xfrm>
            <a:off x="9962794" y="10377489"/>
            <a:ext cx="6743162" cy="95410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800" dirty="0">
                <a:ea typeface="Calibri"/>
                <a:cs typeface="Calibri"/>
              </a:rPr>
              <a:t>Run experiments in the glovebox using lunar dust simulant.</a:t>
            </a:r>
          </a:p>
        </p:txBody>
      </p:sp>
      <p:cxnSp>
        <p:nvCxnSpPr>
          <p:cNvPr id="32" name="Straight Arrow Connector 31">
            <a:extLst>
              <a:ext uri="{FF2B5EF4-FFF2-40B4-BE49-F238E27FC236}">
                <a16:creationId xmlns:a16="http://schemas.microsoft.com/office/drawing/2014/main" id="{990C7B78-A811-59B4-B942-8AA7E7FD4ACA}"/>
              </a:ext>
            </a:extLst>
          </p:cNvPr>
          <p:cNvCxnSpPr>
            <a:cxnSpLocks/>
          </p:cNvCxnSpPr>
          <p:nvPr/>
        </p:nvCxnSpPr>
        <p:spPr>
          <a:xfrm flipV="1">
            <a:off x="6821084" y="17507300"/>
            <a:ext cx="1027334" cy="1137343"/>
          </a:xfrm>
          <a:prstGeom prst="straightConnector1">
            <a:avLst/>
          </a:prstGeom>
          <a:ln w="76200">
            <a:solidFill>
              <a:srgbClr val="FF02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Diagonal Corners Snipped 32">
            <a:extLst>
              <a:ext uri="{FF2B5EF4-FFF2-40B4-BE49-F238E27FC236}">
                <a16:creationId xmlns:a16="http://schemas.microsoft.com/office/drawing/2014/main" id="{FFB67779-2CFB-87C6-8C2C-FF6F97388FA6}"/>
              </a:ext>
            </a:extLst>
          </p:cNvPr>
          <p:cNvSpPr/>
          <p:nvPr/>
        </p:nvSpPr>
        <p:spPr>
          <a:xfrm>
            <a:off x="24513209" y="5931593"/>
            <a:ext cx="7288559" cy="731520"/>
          </a:xfrm>
          <a:prstGeom prst="snip2DiagRect">
            <a:avLst/>
          </a:prstGeom>
          <a:solidFill>
            <a:srgbClr val="79303E"/>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t>CFD Results</a:t>
            </a:r>
            <a:endParaRPr lang="en-US" sz="3600">
              <a:ea typeface="Calibri"/>
              <a:cs typeface="Calibri"/>
            </a:endParaRPr>
          </a:p>
        </p:txBody>
      </p:sp>
      <p:sp>
        <p:nvSpPr>
          <p:cNvPr id="34" name="Rectangle: Diagonal Corners Snipped 33">
            <a:extLst>
              <a:ext uri="{FF2B5EF4-FFF2-40B4-BE49-F238E27FC236}">
                <a16:creationId xmlns:a16="http://schemas.microsoft.com/office/drawing/2014/main" id="{87929F0D-2C39-4D4C-6582-6A50A2ACB44C}"/>
              </a:ext>
            </a:extLst>
          </p:cNvPr>
          <p:cNvSpPr/>
          <p:nvPr/>
        </p:nvSpPr>
        <p:spPr>
          <a:xfrm>
            <a:off x="24513209" y="11926504"/>
            <a:ext cx="7288559" cy="731520"/>
          </a:xfrm>
          <a:prstGeom prst="snip2DiagRect">
            <a:avLst/>
          </a:prstGeom>
          <a:solidFill>
            <a:srgbClr val="79303E"/>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t>Experiment Procedure</a:t>
            </a:r>
            <a:endParaRPr lang="en-US" sz="3600">
              <a:ea typeface="Calibri"/>
              <a:cs typeface="Calibri"/>
            </a:endParaRPr>
          </a:p>
        </p:txBody>
      </p:sp>
      <p:sp>
        <p:nvSpPr>
          <p:cNvPr id="35" name="Rectangle: Diagonal Corners Snipped 34">
            <a:extLst>
              <a:ext uri="{FF2B5EF4-FFF2-40B4-BE49-F238E27FC236}">
                <a16:creationId xmlns:a16="http://schemas.microsoft.com/office/drawing/2014/main" id="{FB364DD7-60A5-FB57-D447-CB1A37DA34A6}"/>
              </a:ext>
            </a:extLst>
          </p:cNvPr>
          <p:cNvSpPr/>
          <p:nvPr/>
        </p:nvSpPr>
        <p:spPr>
          <a:xfrm>
            <a:off x="17116892" y="11914916"/>
            <a:ext cx="7132320" cy="731520"/>
          </a:xfrm>
          <a:prstGeom prst="snip2DiagRect">
            <a:avLst/>
          </a:prstGeom>
          <a:solidFill>
            <a:srgbClr val="79303E"/>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t>Tangible Glovebox CAD</a:t>
            </a:r>
            <a:endParaRPr lang="en-US" sz="3600">
              <a:ea typeface="Calibri"/>
              <a:cs typeface="Calibri"/>
            </a:endParaRPr>
          </a:p>
        </p:txBody>
      </p:sp>
      <p:sp>
        <p:nvSpPr>
          <p:cNvPr id="36" name="TextBox 35">
            <a:extLst>
              <a:ext uri="{FF2B5EF4-FFF2-40B4-BE49-F238E27FC236}">
                <a16:creationId xmlns:a16="http://schemas.microsoft.com/office/drawing/2014/main" id="{44CC0DF9-7884-BCD2-A246-F0029677499B}"/>
              </a:ext>
            </a:extLst>
          </p:cNvPr>
          <p:cNvSpPr txBox="1"/>
          <p:nvPr/>
        </p:nvSpPr>
        <p:spPr>
          <a:xfrm>
            <a:off x="24513209" y="12783993"/>
            <a:ext cx="7433423" cy="6124754"/>
          </a:xfrm>
          <a:prstGeom prst="rect">
            <a:avLst/>
          </a:prstGeom>
          <a:noFill/>
        </p:spPr>
        <p:txBody>
          <a:bodyPr wrap="square" lIns="91440" tIns="45720" rIns="91440" bIns="45720" rtlCol="0" anchor="t">
            <a:spAutoFit/>
          </a:bodyPr>
          <a:lstStyle/>
          <a:p>
            <a:pPr marL="514350" indent="-514350">
              <a:buAutoNum type="arabicPeriod"/>
            </a:pPr>
            <a:r>
              <a:rPr lang="en-US" sz="2800">
                <a:cs typeface="Times New Roman"/>
              </a:rPr>
              <a:t>Dehydrate lunar dust simulant to reduce clumping</a:t>
            </a:r>
          </a:p>
          <a:p>
            <a:pPr marL="514350" indent="-514350">
              <a:buAutoNum type="arabicPeriod"/>
            </a:pPr>
            <a:r>
              <a:rPr lang="en-US" sz="2800">
                <a:cs typeface="Times New Roman"/>
              </a:rPr>
              <a:t>Place the UV lights, fans, and cameras in desired positions</a:t>
            </a:r>
          </a:p>
          <a:p>
            <a:pPr marL="514350" indent="-514350">
              <a:buAutoNum type="arabicPeriod"/>
            </a:pPr>
            <a:r>
              <a:rPr lang="en-US" sz="2800">
                <a:cs typeface="Times New Roman"/>
              </a:rPr>
              <a:t>Close and seal the glovebox by bolting down gasket top</a:t>
            </a:r>
          </a:p>
          <a:p>
            <a:pPr marL="514350" indent="-514350">
              <a:buFontTx/>
              <a:buAutoNum type="arabicPeriod"/>
            </a:pPr>
            <a:r>
              <a:rPr lang="en-US" sz="2800">
                <a:cs typeface="Times New Roman"/>
              </a:rPr>
              <a:t>Test the glovebox for leaks</a:t>
            </a:r>
          </a:p>
          <a:p>
            <a:pPr marL="514350" indent="-514350">
              <a:buAutoNum type="arabicPeriod"/>
            </a:pPr>
            <a:r>
              <a:rPr lang="en-US" sz="2800">
                <a:cs typeface="Times New Roman"/>
              </a:rPr>
              <a:t>Turn on the UV lights and fans</a:t>
            </a:r>
          </a:p>
          <a:p>
            <a:pPr marL="514350" indent="-514350">
              <a:buAutoNum type="arabicPeriod"/>
            </a:pPr>
            <a:r>
              <a:rPr lang="en-US" sz="2800">
                <a:cs typeface="Times New Roman"/>
              </a:rPr>
              <a:t>Deposit the simulant into the glovebox using the funnel</a:t>
            </a:r>
          </a:p>
          <a:p>
            <a:pPr marL="514350" indent="-514350">
              <a:buAutoNum type="arabicPeriod"/>
            </a:pPr>
            <a:r>
              <a:rPr lang="en-US" sz="2800">
                <a:cs typeface="Times New Roman"/>
              </a:rPr>
              <a:t>Plug the funnel to seal the funnel enclosure</a:t>
            </a:r>
          </a:p>
          <a:p>
            <a:pPr marL="514350" indent="-514350">
              <a:buAutoNum type="arabicPeriod"/>
            </a:pPr>
            <a:r>
              <a:rPr lang="en-US" sz="2800">
                <a:cs typeface="Times New Roman"/>
              </a:rPr>
              <a:t>Take photos at specified times and locations</a:t>
            </a:r>
          </a:p>
          <a:p>
            <a:pPr marL="514350" indent="-514350">
              <a:buAutoNum type="arabicPeriod"/>
            </a:pPr>
            <a:r>
              <a:rPr lang="en-US" sz="2800">
                <a:cs typeface="Times New Roman"/>
              </a:rPr>
              <a:t>Clean interior of glovebox and dispose of used simulant post-run</a:t>
            </a:r>
          </a:p>
        </p:txBody>
      </p:sp>
      <p:sp>
        <p:nvSpPr>
          <p:cNvPr id="37" name="Rectangle: Diagonal Corners Snipped 36">
            <a:extLst>
              <a:ext uri="{FF2B5EF4-FFF2-40B4-BE49-F238E27FC236}">
                <a16:creationId xmlns:a16="http://schemas.microsoft.com/office/drawing/2014/main" id="{8E5285F2-1F62-43A1-CC18-916CB9E1F0EF}"/>
              </a:ext>
            </a:extLst>
          </p:cNvPr>
          <p:cNvSpPr/>
          <p:nvPr/>
        </p:nvSpPr>
        <p:spPr>
          <a:xfrm>
            <a:off x="7998301" y="18298153"/>
            <a:ext cx="6954235" cy="603832"/>
          </a:xfrm>
          <a:prstGeom prst="snip2DiagRect">
            <a:avLst/>
          </a:prstGeom>
          <a:solidFill>
            <a:srgbClr val="79303E"/>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t>UV Light &amp; Fluorescent Spheres</a:t>
            </a:r>
            <a:endParaRPr lang="en-US" sz="3600">
              <a:ea typeface="Calibri"/>
              <a:cs typeface="Calibri"/>
            </a:endParaRPr>
          </a:p>
        </p:txBody>
      </p:sp>
      <p:sp>
        <p:nvSpPr>
          <p:cNvPr id="38" name="TextBox 37">
            <a:extLst>
              <a:ext uri="{FF2B5EF4-FFF2-40B4-BE49-F238E27FC236}">
                <a16:creationId xmlns:a16="http://schemas.microsoft.com/office/drawing/2014/main" id="{C0194A75-E796-3069-249B-08D044C1FD86}"/>
              </a:ext>
            </a:extLst>
          </p:cNvPr>
          <p:cNvSpPr txBox="1"/>
          <p:nvPr/>
        </p:nvSpPr>
        <p:spPr>
          <a:xfrm>
            <a:off x="7998301" y="18935752"/>
            <a:ext cx="7010362" cy="2246769"/>
          </a:xfrm>
          <a:prstGeom prst="rect">
            <a:avLst/>
          </a:prstGeom>
          <a:noFill/>
        </p:spPr>
        <p:txBody>
          <a:bodyPr wrap="square" lIns="91440" tIns="45720" rIns="91440" bIns="45720" rtlCol="0" anchor="t">
            <a:spAutoFit/>
          </a:bodyPr>
          <a:lstStyle/>
          <a:p>
            <a:r>
              <a:rPr lang="en-US" sz="2800"/>
              <a:t>The simulant's small size made its movement invisible to the naked eye. Fluorescent microspheres, mimicking the simulant, were added to the airflow. UV light made them glow for photography and analysis of distribution.</a:t>
            </a:r>
            <a:endParaRPr lang="en-US" sz="2800">
              <a:ea typeface="+mn-lt"/>
              <a:cs typeface="+mn-lt"/>
            </a:endParaRPr>
          </a:p>
        </p:txBody>
      </p:sp>
      <p:sp>
        <p:nvSpPr>
          <p:cNvPr id="39" name="TextBox 38">
            <a:extLst>
              <a:ext uri="{FF2B5EF4-FFF2-40B4-BE49-F238E27FC236}">
                <a16:creationId xmlns:a16="http://schemas.microsoft.com/office/drawing/2014/main" id="{511C61A7-3EEA-AD1D-02C4-92E347002704}"/>
              </a:ext>
            </a:extLst>
          </p:cNvPr>
          <p:cNvSpPr txBox="1"/>
          <p:nvPr/>
        </p:nvSpPr>
        <p:spPr>
          <a:xfrm>
            <a:off x="19031154" y="19771403"/>
            <a:ext cx="7852941" cy="559941"/>
          </a:xfrm>
          <a:prstGeom prst="rect">
            <a:avLst/>
          </a:prstGeom>
          <a:solidFill>
            <a:srgbClr val="7F7F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defTabSz="457200">
              <a:defRPr sz="27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a:t>Scan to see the final analysis on our website!</a:t>
            </a:r>
          </a:p>
        </p:txBody>
      </p:sp>
      <p:sp>
        <p:nvSpPr>
          <p:cNvPr id="40" name="Text Box 2">
            <a:extLst>
              <a:ext uri="{FF2B5EF4-FFF2-40B4-BE49-F238E27FC236}">
                <a16:creationId xmlns:a16="http://schemas.microsoft.com/office/drawing/2014/main" id="{7ECD1AA3-3F47-94B2-9598-CD1569A8469E}"/>
              </a:ext>
            </a:extLst>
          </p:cNvPr>
          <p:cNvSpPr txBox="1">
            <a:spLocks noChangeAspect="1" noChangeArrowheads="1"/>
          </p:cNvSpPr>
          <p:nvPr/>
        </p:nvSpPr>
        <p:spPr bwMode="auto">
          <a:xfrm>
            <a:off x="4361908" y="6745222"/>
            <a:ext cx="3396661" cy="3592586"/>
          </a:xfrm>
          <a:prstGeom prst="rect">
            <a:avLst/>
          </a:prstGeom>
          <a:noFill/>
          <a:ln w="9525">
            <a:noFill/>
            <a:miter lim="800000"/>
            <a:headEnd/>
            <a:tailEnd/>
          </a:ln>
        </p:spPr>
        <p:txBody>
          <a:bodyPr rot="0" vert="horz" wrap="square" lIns="0" tIns="0" rIns="0" bIns="0" anchor="t" anchorCtr="0">
            <a:noAutofit/>
          </a:bodyPr>
          <a:lstStyle/>
          <a:p>
            <a:r>
              <a:rPr lang="en-US" sz="2800" kern="800">
                <a:ea typeface="+mn-lt"/>
                <a:cs typeface="+mn-lt"/>
              </a:rPr>
              <a:t>The image shows a lunar dust particle's jagged edges, circled in red, and irregular shape making it very sharp. These qualities make lunar dust:</a:t>
            </a:r>
            <a:endParaRPr lang="en-US" sz="2800" kern="800">
              <a:ea typeface="Calibri"/>
              <a:cs typeface="Calibri"/>
            </a:endParaRPr>
          </a:p>
          <a:p>
            <a:pPr algn="just"/>
            <a:endParaRPr lang="en-US" sz="2800" kern="800">
              <a:ea typeface="Calibri"/>
              <a:cs typeface="Calibri"/>
            </a:endParaRPr>
          </a:p>
        </p:txBody>
      </p:sp>
      <p:grpSp>
        <p:nvGrpSpPr>
          <p:cNvPr id="41" name="Group 40">
            <a:extLst>
              <a:ext uri="{FF2B5EF4-FFF2-40B4-BE49-F238E27FC236}">
                <a16:creationId xmlns:a16="http://schemas.microsoft.com/office/drawing/2014/main" id="{C3A763B6-8700-C9A3-2589-334DD3066018}"/>
              </a:ext>
            </a:extLst>
          </p:cNvPr>
          <p:cNvGrpSpPr/>
          <p:nvPr/>
        </p:nvGrpSpPr>
        <p:grpSpPr>
          <a:xfrm>
            <a:off x="847687" y="11889851"/>
            <a:ext cx="6919947" cy="1130391"/>
            <a:chOff x="892378" y="11092593"/>
            <a:chExt cx="6913588" cy="1362540"/>
          </a:xfrm>
        </p:grpSpPr>
        <p:sp>
          <p:nvSpPr>
            <p:cNvPr id="42" name="Rectangle: Rounded Corners 41">
              <a:extLst>
                <a:ext uri="{FF2B5EF4-FFF2-40B4-BE49-F238E27FC236}">
                  <a16:creationId xmlns:a16="http://schemas.microsoft.com/office/drawing/2014/main" id="{01DFA77F-F016-9190-00A9-96A499042365}"/>
                </a:ext>
              </a:extLst>
            </p:cNvPr>
            <p:cNvSpPr/>
            <p:nvPr/>
          </p:nvSpPr>
          <p:spPr>
            <a:xfrm>
              <a:off x="1585080" y="11099740"/>
              <a:ext cx="6220886" cy="1352142"/>
            </a:xfrm>
            <a:prstGeom prst="roundRect">
              <a:avLst/>
            </a:prstGeom>
            <a:noFill/>
            <a:ln w="57150">
              <a:solidFill>
                <a:srgbClr val="7930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027D5F8-EB18-8231-0D6F-DFDB0723D052}"/>
                </a:ext>
              </a:extLst>
            </p:cNvPr>
            <p:cNvSpPr/>
            <p:nvPr/>
          </p:nvSpPr>
          <p:spPr>
            <a:xfrm>
              <a:off x="892378" y="11092593"/>
              <a:ext cx="1365756" cy="1362540"/>
            </a:xfrm>
            <a:prstGeom prst="ellipse">
              <a:avLst/>
            </a:prstGeom>
            <a:solidFill>
              <a:srgbClr val="79303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descr="Astronaut male with solid fill">
              <a:extLst>
                <a:ext uri="{FF2B5EF4-FFF2-40B4-BE49-F238E27FC236}">
                  <a16:creationId xmlns:a16="http://schemas.microsoft.com/office/drawing/2014/main" id="{3D901928-A0C0-1549-F443-6CE08CA977AF}"/>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981682" y="11173107"/>
              <a:ext cx="1200619" cy="1211481"/>
            </a:xfrm>
            <a:prstGeom prst="rect">
              <a:avLst/>
            </a:prstGeom>
          </p:spPr>
        </p:pic>
        <p:sp>
          <p:nvSpPr>
            <p:cNvPr id="45" name="Text Box 2">
              <a:extLst>
                <a:ext uri="{FF2B5EF4-FFF2-40B4-BE49-F238E27FC236}">
                  <a16:creationId xmlns:a16="http://schemas.microsoft.com/office/drawing/2014/main" id="{239A90CC-AC4D-C0B0-054A-B25ABA15A985}"/>
                </a:ext>
              </a:extLst>
            </p:cNvPr>
            <p:cNvSpPr txBox="1">
              <a:spLocks noChangeAspect="1" noChangeArrowheads="1"/>
            </p:cNvSpPr>
            <p:nvPr/>
          </p:nvSpPr>
          <p:spPr bwMode="auto">
            <a:xfrm>
              <a:off x="2504720" y="11519088"/>
              <a:ext cx="5216431" cy="513855"/>
            </a:xfrm>
            <a:prstGeom prst="rect">
              <a:avLst/>
            </a:prstGeom>
            <a:noFill/>
            <a:ln w="9525">
              <a:noFill/>
              <a:miter lim="800000"/>
              <a:headEnd/>
              <a:tailEnd/>
            </a:ln>
          </p:spPr>
          <p:txBody>
            <a:bodyPr rot="0" vert="horz" wrap="square" lIns="0" tIns="0" rIns="0" bIns="0" anchor="t" anchorCtr="0">
              <a:noAutofit/>
            </a:bodyPr>
            <a:lstStyle/>
            <a:p>
              <a:pPr algn="just"/>
              <a:r>
                <a:rPr lang="en-US" sz="2800" kern="800">
                  <a:ea typeface="+mn-lt"/>
                  <a:cs typeface="+mn-lt"/>
                </a:rPr>
                <a:t>Deteriorate space suits</a:t>
              </a:r>
              <a:endParaRPr lang="en-US"/>
            </a:p>
            <a:p>
              <a:pPr algn="just"/>
              <a:endParaRPr lang="en-US" sz="2800" kern="800">
                <a:ea typeface="Calibri"/>
                <a:cs typeface="Calibri"/>
              </a:endParaRPr>
            </a:p>
          </p:txBody>
        </p:sp>
      </p:grpSp>
      <p:pic>
        <p:nvPicPr>
          <p:cNvPr id="46" name="Graphic 45" descr="Bar chart with solid fill">
            <a:extLst>
              <a:ext uri="{FF2B5EF4-FFF2-40B4-BE49-F238E27FC236}">
                <a16:creationId xmlns:a16="http://schemas.microsoft.com/office/drawing/2014/main" id="{25FCD094-7C2B-EEDF-295A-45E514F8A0E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005407" y="12220959"/>
            <a:ext cx="1151230" cy="1181125"/>
          </a:xfrm>
          <a:prstGeom prst="rect">
            <a:avLst/>
          </a:prstGeom>
        </p:spPr>
      </p:pic>
      <p:sp>
        <p:nvSpPr>
          <p:cNvPr id="47" name="TextBox 46">
            <a:extLst>
              <a:ext uri="{FF2B5EF4-FFF2-40B4-BE49-F238E27FC236}">
                <a16:creationId xmlns:a16="http://schemas.microsoft.com/office/drawing/2014/main" id="{20017759-E3C7-0854-0DD5-0C8DE05C701C}"/>
              </a:ext>
            </a:extLst>
          </p:cNvPr>
          <p:cNvSpPr txBox="1"/>
          <p:nvPr/>
        </p:nvSpPr>
        <p:spPr>
          <a:xfrm>
            <a:off x="9982919" y="11825446"/>
            <a:ext cx="6743162" cy="138499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800">
                <a:ea typeface="Calibri"/>
                <a:cs typeface="Calibri"/>
              </a:rPr>
              <a:t>Analyze the results and compare with the CFD to determine if the CFD is accurate and if the simulant is evenly distributed.</a:t>
            </a:r>
          </a:p>
        </p:txBody>
      </p:sp>
      <p:sp>
        <p:nvSpPr>
          <p:cNvPr id="48" name="Rectangle 47" descr="Flask with solid fill">
            <a:extLst>
              <a:ext uri="{FF2B5EF4-FFF2-40B4-BE49-F238E27FC236}">
                <a16:creationId xmlns:a16="http://schemas.microsoft.com/office/drawing/2014/main" id="{6C7AEDA7-7C94-E645-6144-4080DAE1D1E2}"/>
              </a:ext>
            </a:extLst>
          </p:cNvPr>
          <p:cNvSpPr/>
          <p:nvPr/>
        </p:nvSpPr>
        <p:spPr>
          <a:xfrm>
            <a:off x="8017960" y="10147833"/>
            <a:ext cx="1425389" cy="1404927"/>
          </a:xfrm>
          <a:prstGeom prst="rect">
            <a:avLst/>
          </a:prstGeom>
          <a:blipFill rotWithShape="1">
            <a:blip r:embed="rId12"/>
            <a:srcRect/>
            <a:stretch>
              <a:fillRect t="-8000" b="-8000"/>
            </a:stretch>
          </a:blip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49" name="Graphic 48" descr="Saw with solid fill">
            <a:extLst>
              <a:ext uri="{FF2B5EF4-FFF2-40B4-BE49-F238E27FC236}">
                <a16:creationId xmlns:a16="http://schemas.microsoft.com/office/drawing/2014/main" id="{D414B9F6-F1CD-3BF7-0311-FF424D1E3C1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050430" y="8652700"/>
            <a:ext cx="1268391" cy="1268391"/>
          </a:xfrm>
          <a:prstGeom prst="rect">
            <a:avLst/>
          </a:prstGeom>
        </p:spPr>
      </p:pic>
      <p:pic>
        <p:nvPicPr>
          <p:cNvPr id="50" name="Graphic 49" descr="Research with solid fill">
            <a:extLst>
              <a:ext uri="{FF2B5EF4-FFF2-40B4-BE49-F238E27FC236}">
                <a16:creationId xmlns:a16="http://schemas.microsoft.com/office/drawing/2014/main" id="{0C852B2B-290F-E719-DF73-692D098C16D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039322" y="11802104"/>
            <a:ext cx="1318269" cy="1318269"/>
          </a:xfrm>
          <a:prstGeom prst="rect">
            <a:avLst/>
          </a:prstGeom>
        </p:spPr>
      </p:pic>
      <p:sp>
        <p:nvSpPr>
          <p:cNvPr id="51" name="Oval 50">
            <a:extLst>
              <a:ext uri="{FF2B5EF4-FFF2-40B4-BE49-F238E27FC236}">
                <a16:creationId xmlns:a16="http://schemas.microsoft.com/office/drawing/2014/main" id="{44DA7455-E20D-B831-A6FF-7BA7B75F0A26}"/>
              </a:ext>
            </a:extLst>
          </p:cNvPr>
          <p:cNvSpPr/>
          <p:nvPr/>
        </p:nvSpPr>
        <p:spPr>
          <a:xfrm>
            <a:off x="5523515" y="18662501"/>
            <a:ext cx="913252" cy="964345"/>
          </a:xfrm>
          <a:prstGeom prst="ellipse">
            <a:avLst/>
          </a:prstGeom>
          <a:noFill/>
          <a:ln w="76200">
            <a:solidFill>
              <a:srgbClr val="FF02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D33D32E2-56C4-020A-6079-227309D3F743}"/>
              </a:ext>
            </a:extLst>
          </p:cNvPr>
          <p:cNvGrpSpPr/>
          <p:nvPr/>
        </p:nvGrpSpPr>
        <p:grpSpPr>
          <a:xfrm>
            <a:off x="890148" y="6729066"/>
            <a:ext cx="3343468" cy="3604375"/>
            <a:chOff x="908018" y="5828070"/>
            <a:chExt cx="3343468" cy="3604375"/>
          </a:xfrm>
        </p:grpSpPr>
        <p:pic>
          <p:nvPicPr>
            <p:cNvPr id="53" name="Picture 2" descr="A close-up of a rock&#10;&#10;Description automatically generated">
              <a:extLst>
                <a:ext uri="{FF2B5EF4-FFF2-40B4-BE49-F238E27FC236}">
                  <a16:creationId xmlns:a16="http://schemas.microsoft.com/office/drawing/2014/main" id="{F489B7BF-3B9D-D4E3-F064-5524DFBD2AF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08018" y="5828070"/>
              <a:ext cx="3343468" cy="3604375"/>
            </a:xfrm>
            <a:prstGeom prst="rect">
              <a:avLst/>
            </a:prstGeom>
            <a:noFill/>
            <a:extLst>
              <a:ext uri="{909E8E84-426E-40DD-AFC4-6F175D3DCCD1}">
                <a14:hiddenFill xmlns:a14="http://schemas.microsoft.com/office/drawing/2010/main">
                  <a:solidFill>
                    <a:srgbClr val="FFFFFF"/>
                  </a:solidFill>
                </a14:hiddenFill>
              </a:ext>
            </a:extLst>
          </p:spPr>
        </p:pic>
        <p:sp>
          <p:nvSpPr>
            <p:cNvPr id="54" name="Oval 53">
              <a:extLst>
                <a:ext uri="{FF2B5EF4-FFF2-40B4-BE49-F238E27FC236}">
                  <a16:creationId xmlns:a16="http://schemas.microsoft.com/office/drawing/2014/main" id="{24E62960-4597-1AF6-4679-2FCFE249AF41}"/>
                </a:ext>
              </a:extLst>
            </p:cNvPr>
            <p:cNvSpPr/>
            <p:nvPr/>
          </p:nvSpPr>
          <p:spPr>
            <a:xfrm>
              <a:off x="1074644" y="6871330"/>
              <a:ext cx="778954" cy="739787"/>
            </a:xfrm>
            <a:prstGeom prst="ellipse">
              <a:avLst/>
            </a:prstGeom>
            <a:noFill/>
            <a:ln w="57150">
              <a:solidFill>
                <a:srgbClr val="FF02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C11C614-7083-22F0-5E5A-4D0171456CAF}"/>
                </a:ext>
              </a:extLst>
            </p:cNvPr>
            <p:cNvSpPr/>
            <p:nvPr/>
          </p:nvSpPr>
          <p:spPr>
            <a:xfrm>
              <a:off x="2863864" y="8071037"/>
              <a:ext cx="778954" cy="739787"/>
            </a:xfrm>
            <a:prstGeom prst="ellipse">
              <a:avLst/>
            </a:prstGeom>
            <a:noFill/>
            <a:ln w="57150">
              <a:solidFill>
                <a:srgbClr val="FF02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34D0D79B-37DA-106B-03CD-C9F7C944CA40}"/>
                </a:ext>
              </a:extLst>
            </p:cNvPr>
            <p:cNvSpPr/>
            <p:nvPr/>
          </p:nvSpPr>
          <p:spPr>
            <a:xfrm>
              <a:off x="2092187" y="6383479"/>
              <a:ext cx="778954" cy="739787"/>
            </a:xfrm>
            <a:prstGeom prst="ellipse">
              <a:avLst/>
            </a:prstGeom>
            <a:noFill/>
            <a:ln w="57150">
              <a:solidFill>
                <a:srgbClr val="FF02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4760EBF-F73D-DEF4-C978-227EB501F7D3}"/>
                </a:ext>
              </a:extLst>
            </p:cNvPr>
            <p:cNvSpPr/>
            <p:nvPr/>
          </p:nvSpPr>
          <p:spPr>
            <a:xfrm>
              <a:off x="3027535" y="6891836"/>
              <a:ext cx="778954" cy="739787"/>
            </a:xfrm>
            <a:prstGeom prst="ellipse">
              <a:avLst/>
            </a:prstGeom>
            <a:noFill/>
            <a:ln w="57150">
              <a:solidFill>
                <a:srgbClr val="FF02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008DB5B5-6DEA-2DAC-7281-B58DA06312D1}"/>
              </a:ext>
            </a:extLst>
          </p:cNvPr>
          <p:cNvGrpSpPr/>
          <p:nvPr/>
        </p:nvGrpSpPr>
        <p:grpSpPr>
          <a:xfrm>
            <a:off x="801412" y="10524282"/>
            <a:ext cx="6958415" cy="1239803"/>
            <a:chOff x="910594" y="9540719"/>
            <a:chExt cx="6916053" cy="1394140"/>
          </a:xfrm>
        </p:grpSpPr>
        <p:sp>
          <p:nvSpPr>
            <p:cNvPr id="59" name="Rectangle: Rounded Corners 58">
              <a:extLst>
                <a:ext uri="{FF2B5EF4-FFF2-40B4-BE49-F238E27FC236}">
                  <a16:creationId xmlns:a16="http://schemas.microsoft.com/office/drawing/2014/main" id="{F6EF010B-1462-8021-EC8C-0FF69438C470}"/>
                </a:ext>
              </a:extLst>
            </p:cNvPr>
            <p:cNvSpPr/>
            <p:nvPr/>
          </p:nvSpPr>
          <p:spPr>
            <a:xfrm>
              <a:off x="1620860" y="9579466"/>
              <a:ext cx="6205787" cy="1334257"/>
            </a:xfrm>
            <a:prstGeom prst="roundRect">
              <a:avLst/>
            </a:prstGeom>
            <a:noFill/>
            <a:ln w="57150">
              <a:solidFill>
                <a:srgbClr val="7930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53554E82-69AA-FC6F-BFC5-9585F659CA81}"/>
                </a:ext>
              </a:extLst>
            </p:cNvPr>
            <p:cNvSpPr/>
            <p:nvPr/>
          </p:nvSpPr>
          <p:spPr>
            <a:xfrm>
              <a:off x="910594" y="9572319"/>
              <a:ext cx="1365756" cy="1362540"/>
            </a:xfrm>
            <a:prstGeom prst="ellipse">
              <a:avLst/>
            </a:prstGeom>
            <a:solidFill>
              <a:srgbClr val="79303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descr="Warning with solid fill">
              <a:extLst>
                <a:ext uri="{FF2B5EF4-FFF2-40B4-BE49-F238E27FC236}">
                  <a16:creationId xmlns:a16="http://schemas.microsoft.com/office/drawing/2014/main" id="{7AC324FD-D9DB-57AE-41D5-8771867AB372}"/>
                </a:ext>
              </a:extLst>
            </p:cNvPr>
            <p:cNvPicPr>
              <a:picLocks/>
            </p:cNvPicPr>
            <p:nvPr/>
          </p:nvPicPr>
          <p:blipFill>
            <a:blip r:embed="rId18">
              <a:extLst>
                <a:ext uri="{96DAC541-7B7A-43D3-8B79-37D633B846F1}">
                  <asvg:svgBlip xmlns:asvg="http://schemas.microsoft.com/office/drawing/2016/SVG/main" r:embed="rId19"/>
                </a:ext>
              </a:extLst>
            </a:blip>
            <a:stretch>
              <a:fillRect/>
            </a:stretch>
          </p:blipFill>
          <p:spPr>
            <a:xfrm>
              <a:off x="996288" y="9540719"/>
              <a:ext cx="1211644" cy="1198607"/>
            </a:xfrm>
            <a:prstGeom prst="rect">
              <a:avLst/>
            </a:prstGeom>
          </p:spPr>
        </p:pic>
        <p:sp>
          <p:nvSpPr>
            <p:cNvPr id="62" name="Text Box 2">
              <a:extLst>
                <a:ext uri="{FF2B5EF4-FFF2-40B4-BE49-F238E27FC236}">
                  <a16:creationId xmlns:a16="http://schemas.microsoft.com/office/drawing/2014/main" id="{EAFE7306-F866-E3AA-B94D-00F4A5801E27}"/>
                </a:ext>
              </a:extLst>
            </p:cNvPr>
            <p:cNvSpPr txBox="1">
              <a:spLocks noChangeAspect="1" noChangeArrowheads="1"/>
            </p:cNvSpPr>
            <p:nvPr/>
          </p:nvSpPr>
          <p:spPr bwMode="auto">
            <a:xfrm>
              <a:off x="2475410" y="9985480"/>
              <a:ext cx="5216431" cy="513855"/>
            </a:xfrm>
            <a:prstGeom prst="rect">
              <a:avLst/>
            </a:prstGeom>
            <a:noFill/>
            <a:ln w="9525">
              <a:noFill/>
              <a:miter lim="800000"/>
              <a:headEnd/>
              <a:tailEnd/>
            </a:ln>
          </p:spPr>
          <p:txBody>
            <a:bodyPr rot="0" vert="horz" wrap="square" lIns="0" tIns="0" rIns="0" bIns="0" anchor="t" anchorCtr="0">
              <a:noAutofit/>
            </a:bodyPr>
            <a:lstStyle/>
            <a:p>
              <a:pPr algn="just"/>
              <a:r>
                <a:rPr lang="en-US" sz="2800" kern="800">
                  <a:ea typeface="+mn-lt"/>
                  <a:cs typeface="+mn-lt"/>
                </a:rPr>
                <a:t>Toxic to inhale</a:t>
              </a:r>
              <a:endParaRPr lang="en-US" sz="5150">
                <a:ea typeface="Calibri"/>
                <a:cs typeface="Calibri"/>
              </a:endParaRPr>
            </a:p>
            <a:p>
              <a:pPr algn="just"/>
              <a:endParaRPr lang="en-US" sz="2800" kern="800">
                <a:ea typeface="Calibri"/>
                <a:cs typeface="Calibri"/>
              </a:endParaRPr>
            </a:p>
          </p:txBody>
        </p:sp>
      </p:grpSp>
      <p:sp>
        <p:nvSpPr>
          <p:cNvPr id="63" name="Rectangle: Diagonal Corners Snipped 1032">
            <a:extLst>
              <a:ext uri="{FF2B5EF4-FFF2-40B4-BE49-F238E27FC236}">
                <a16:creationId xmlns:a16="http://schemas.microsoft.com/office/drawing/2014/main" id="{2ECDA25A-F953-9A35-DF57-953684D04DBD}"/>
              </a:ext>
            </a:extLst>
          </p:cNvPr>
          <p:cNvSpPr/>
          <p:nvPr/>
        </p:nvSpPr>
        <p:spPr>
          <a:xfrm>
            <a:off x="7998301" y="13391743"/>
            <a:ext cx="8699455" cy="715117"/>
          </a:xfrm>
          <a:prstGeom prst="snip2DiagRect">
            <a:avLst/>
          </a:prstGeom>
          <a:solidFill>
            <a:srgbClr val="79303E"/>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t>Lunar Dust Highland Simulant</a:t>
            </a:r>
            <a:endParaRPr lang="en-US" sz="3600">
              <a:ea typeface="Calibri"/>
              <a:cs typeface="Calibri"/>
            </a:endParaRPr>
          </a:p>
        </p:txBody>
      </p:sp>
      <p:sp>
        <p:nvSpPr>
          <p:cNvPr id="64" name="Rectangle: Diagonal Corners Snipped 1024">
            <a:extLst>
              <a:ext uri="{FF2B5EF4-FFF2-40B4-BE49-F238E27FC236}">
                <a16:creationId xmlns:a16="http://schemas.microsoft.com/office/drawing/2014/main" id="{F5F6AC00-2B0E-B0B6-43DC-577AB244B8AD}"/>
              </a:ext>
            </a:extLst>
          </p:cNvPr>
          <p:cNvSpPr/>
          <p:nvPr/>
        </p:nvSpPr>
        <p:spPr>
          <a:xfrm>
            <a:off x="16950276" y="5931593"/>
            <a:ext cx="7132320" cy="731520"/>
          </a:xfrm>
          <a:prstGeom prst="snip2DiagRect">
            <a:avLst/>
          </a:prstGeom>
          <a:solidFill>
            <a:srgbClr val="79303E"/>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ea typeface="Calibri"/>
                <a:cs typeface="Calibri"/>
              </a:rPr>
              <a:t>CFD Results</a:t>
            </a:r>
          </a:p>
        </p:txBody>
      </p:sp>
      <p:cxnSp>
        <p:nvCxnSpPr>
          <p:cNvPr id="65" name="Straight Arrow Connector 64">
            <a:extLst>
              <a:ext uri="{FF2B5EF4-FFF2-40B4-BE49-F238E27FC236}">
                <a16:creationId xmlns:a16="http://schemas.microsoft.com/office/drawing/2014/main" id="{6CF8E703-2010-D686-33CD-04238ADEE39C}"/>
              </a:ext>
            </a:extLst>
          </p:cNvPr>
          <p:cNvCxnSpPr>
            <a:cxnSpLocks/>
          </p:cNvCxnSpPr>
          <p:nvPr/>
        </p:nvCxnSpPr>
        <p:spPr>
          <a:xfrm flipH="1">
            <a:off x="6197647" y="15965519"/>
            <a:ext cx="1650771" cy="2193264"/>
          </a:xfrm>
          <a:prstGeom prst="straightConnector1">
            <a:avLst/>
          </a:prstGeom>
          <a:ln w="76200">
            <a:solidFill>
              <a:srgbClr val="FF0200"/>
            </a:solidFill>
            <a:tailEnd type="triangle"/>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4A70A3D0-1B00-207F-6E55-25E5118B3745}"/>
              </a:ext>
            </a:extLst>
          </p:cNvPr>
          <p:cNvGrpSpPr/>
          <p:nvPr/>
        </p:nvGrpSpPr>
        <p:grpSpPr>
          <a:xfrm>
            <a:off x="10702103" y="16284902"/>
            <a:ext cx="6240917" cy="1468727"/>
            <a:chOff x="10423479" y="16220328"/>
            <a:chExt cx="6240917" cy="1468727"/>
          </a:xfrm>
        </p:grpSpPr>
        <p:sp>
          <p:nvSpPr>
            <p:cNvPr id="67" name="Plus Sign 66">
              <a:extLst>
                <a:ext uri="{FF2B5EF4-FFF2-40B4-BE49-F238E27FC236}">
                  <a16:creationId xmlns:a16="http://schemas.microsoft.com/office/drawing/2014/main" id="{B2883A40-365B-416E-A094-19FDDA83D504}"/>
                </a:ext>
              </a:extLst>
            </p:cNvPr>
            <p:cNvSpPr/>
            <p:nvPr/>
          </p:nvSpPr>
          <p:spPr>
            <a:xfrm>
              <a:off x="10423479" y="16586670"/>
              <a:ext cx="636440" cy="748431"/>
            </a:xfrm>
            <a:prstGeom prst="mathPlus">
              <a:avLst/>
            </a:prstGeom>
            <a:solidFill>
              <a:srgbClr val="000000"/>
            </a:solidFill>
            <a:ln>
              <a:solidFill>
                <a:srgbClr val="1A2D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8A5F6AE2-F38A-7D80-A414-9670563FC76B}"/>
                </a:ext>
              </a:extLst>
            </p:cNvPr>
            <p:cNvGrpSpPr/>
            <p:nvPr/>
          </p:nvGrpSpPr>
          <p:grpSpPr>
            <a:xfrm>
              <a:off x="11137538" y="16373144"/>
              <a:ext cx="1673544" cy="1206865"/>
              <a:chOff x="11722733" y="16249484"/>
              <a:chExt cx="2030346" cy="1485596"/>
            </a:xfrm>
          </p:grpSpPr>
          <p:sp>
            <p:nvSpPr>
              <p:cNvPr id="73" name="Oval 72">
                <a:extLst>
                  <a:ext uri="{FF2B5EF4-FFF2-40B4-BE49-F238E27FC236}">
                    <a16:creationId xmlns:a16="http://schemas.microsoft.com/office/drawing/2014/main" id="{3406DCD5-31DC-30E7-7E28-91865D6AF570}"/>
                  </a:ext>
                </a:extLst>
              </p:cNvPr>
              <p:cNvSpPr/>
              <p:nvPr/>
            </p:nvSpPr>
            <p:spPr>
              <a:xfrm rot="10800000">
                <a:off x="12415869" y="16249484"/>
                <a:ext cx="914400" cy="914400"/>
              </a:xfrm>
              <a:prstGeom prst="ellipse">
                <a:avLst/>
              </a:prstGeom>
              <a:gradFill flip="none" rotWithShape="1">
                <a:gsLst>
                  <a:gs pos="0">
                    <a:srgbClr val="42D234"/>
                  </a:gs>
                  <a:gs pos="78000">
                    <a:schemeClr val="accent6">
                      <a:lumMod val="95000"/>
                      <a:lumOff val="5000"/>
                    </a:schemeClr>
                  </a:gs>
                  <a:gs pos="100000">
                    <a:schemeClr val="accent6">
                      <a:lumMod val="60000"/>
                    </a:schemeClr>
                  </a:gs>
                </a:gsLst>
                <a:path path="circle">
                  <a:fillToRect l="50000" t="130000" r="50000" b="-30000"/>
                </a:path>
                <a:tileRect/>
              </a:gradFill>
              <a:ln>
                <a:solidFill>
                  <a:srgbClr val="000000"/>
                </a:solidFill>
              </a:ln>
              <a:effectLst>
                <a:outerShdw sx="1000" sy="1000" algn="ctr" rotWithShape="0">
                  <a:srgbClr val="000000"/>
                </a:outerShdw>
                <a:reflection endPos="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3EB791B5-EAF6-1D66-FA68-1AAEF4778136}"/>
                  </a:ext>
                </a:extLst>
              </p:cNvPr>
              <p:cNvGrpSpPr/>
              <p:nvPr/>
            </p:nvGrpSpPr>
            <p:grpSpPr>
              <a:xfrm>
                <a:off x="11722733" y="16600631"/>
                <a:ext cx="2030346" cy="1134449"/>
                <a:chOff x="11722733" y="16600631"/>
                <a:chExt cx="2030346" cy="1134449"/>
              </a:xfrm>
            </p:grpSpPr>
            <p:sp>
              <p:nvSpPr>
                <p:cNvPr id="75" name="Oval 74">
                  <a:extLst>
                    <a:ext uri="{FF2B5EF4-FFF2-40B4-BE49-F238E27FC236}">
                      <a16:creationId xmlns:a16="http://schemas.microsoft.com/office/drawing/2014/main" id="{06F83F12-B1F7-439B-18FA-26B2125E4A43}"/>
                    </a:ext>
                  </a:extLst>
                </p:cNvPr>
                <p:cNvSpPr/>
                <p:nvPr/>
              </p:nvSpPr>
              <p:spPr>
                <a:xfrm rot="10800000">
                  <a:off x="11722733" y="16600631"/>
                  <a:ext cx="914400" cy="914400"/>
                </a:xfrm>
                <a:prstGeom prst="ellipse">
                  <a:avLst/>
                </a:prstGeom>
                <a:gradFill flip="none" rotWithShape="1">
                  <a:gsLst>
                    <a:gs pos="0">
                      <a:srgbClr val="42D234"/>
                    </a:gs>
                    <a:gs pos="78000">
                      <a:schemeClr val="accent6">
                        <a:lumMod val="95000"/>
                        <a:lumOff val="5000"/>
                      </a:schemeClr>
                    </a:gs>
                    <a:gs pos="100000">
                      <a:schemeClr val="accent6">
                        <a:lumMod val="60000"/>
                      </a:schemeClr>
                    </a:gs>
                  </a:gsLst>
                  <a:path path="circle">
                    <a:fillToRect l="50000" t="130000" r="50000" b="-30000"/>
                  </a:path>
                  <a:tileRect/>
                </a:gradFill>
                <a:ln>
                  <a:solidFill>
                    <a:srgbClr val="000000"/>
                  </a:solidFill>
                </a:ln>
                <a:effectLst>
                  <a:outerShdw sx="1000" sy="1000" algn="ctr" rotWithShape="0">
                    <a:srgbClr val="000000"/>
                  </a:outerShdw>
                  <a:reflection endPos="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7A8B2B5B-4B97-0782-02AA-2CB70F7B7301}"/>
                    </a:ext>
                  </a:extLst>
                </p:cNvPr>
                <p:cNvSpPr/>
                <p:nvPr/>
              </p:nvSpPr>
              <p:spPr>
                <a:xfrm rot="10800000">
                  <a:off x="12194369" y="16820680"/>
                  <a:ext cx="914400" cy="914400"/>
                </a:xfrm>
                <a:prstGeom prst="ellipse">
                  <a:avLst/>
                </a:prstGeom>
                <a:gradFill flip="none" rotWithShape="1">
                  <a:gsLst>
                    <a:gs pos="0">
                      <a:srgbClr val="42D234"/>
                    </a:gs>
                    <a:gs pos="78000">
                      <a:schemeClr val="accent6">
                        <a:lumMod val="95000"/>
                        <a:lumOff val="5000"/>
                      </a:schemeClr>
                    </a:gs>
                    <a:gs pos="100000">
                      <a:schemeClr val="accent6">
                        <a:lumMod val="60000"/>
                      </a:schemeClr>
                    </a:gs>
                  </a:gsLst>
                  <a:path path="circle">
                    <a:fillToRect l="50000" t="130000" r="50000" b="-30000"/>
                  </a:path>
                  <a:tileRect/>
                </a:gradFill>
                <a:ln>
                  <a:solidFill>
                    <a:srgbClr val="000000"/>
                  </a:solidFill>
                </a:ln>
                <a:effectLst>
                  <a:outerShdw sx="1000" sy="1000" algn="ctr" rotWithShape="0">
                    <a:srgbClr val="000000"/>
                  </a:outerShdw>
                  <a:reflection endPos="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AB09D70-7D00-D37E-9808-B5F4D5126228}"/>
                    </a:ext>
                  </a:extLst>
                </p:cNvPr>
                <p:cNvSpPr/>
                <p:nvPr/>
              </p:nvSpPr>
              <p:spPr>
                <a:xfrm rot="10800000">
                  <a:off x="12838679" y="16744765"/>
                  <a:ext cx="914400" cy="914400"/>
                </a:xfrm>
                <a:prstGeom prst="ellipse">
                  <a:avLst/>
                </a:prstGeom>
                <a:gradFill flip="none" rotWithShape="1">
                  <a:gsLst>
                    <a:gs pos="0">
                      <a:srgbClr val="42D234"/>
                    </a:gs>
                    <a:gs pos="78000">
                      <a:schemeClr val="accent6">
                        <a:lumMod val="95000"/>
                        <a:lumOff val="5000"/>
                      </a:schemeClr>
                    </a:gs>
                    <a:gs pos="100000">
                      <a:schemeClr val="accent6">
                        <a:lumMod val="60000"/>
                      </a:schemeClr>
                    </a:gs>
                  </a:gsLst>
                  <a:path path="circle">
                    <a:fillToRect l="50000" t="130000" r="50000" b="-30000"/>
                  </a:path>
                  <a:tileRect/>
                </a:gradFill>
                <a:ln>
                  <a:solidFill>
                    <a:srgbClr val="000000"/>
                  </a:solidFill>
                </a:ln>
                <a:effectLst>
                  <a:outerShdw sx="1000" sy="1000" algn="ctr" rotWithShape="0">
                    <a:srgbClr val="000000"/>
                  </a:outerShdw>
                  <a:reflection endPos="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9" name="Plus Sign 68">
              <a:extLst>
                <a:ext uri="{FF2B5EF4-FFF2-40B4-BE49-F238E27FC236}">
                  <a16:creationId xmlns:a16="http://schemas.microsoft.com/office/drawing/2014/main" id="{A21768A1-94EB-1B36-D65B-F838CC92CC55}"/>
                </a:ext>
              </a:extLst>
            </p:cNvPr>
            <p:cNvSpPr/>
            <p:nvPr/>
          </p:nvSpPr>
          <p:spPr>
            <a:xfrm>
              <a:off x="12809574" y="16586670"/>
              <a:ext cx="636440" cy="748431"/>
            </a:xfrm>
            <a:prstGeom prst="mathPlus">
              <a:avLst/>
            </a:prstGeom>
            <a:solidFill>
              <a:srgbClr val="000000"/>
            </a:solidFill>
            <a:ln>
              <a:solidFill>
                <a:srgbClr val="1A2D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descr="Lights On with solid fill">
              <a:extLst>
                <a:ext uri="{FF2B5EF4-FFF2-40B4-BE49-F238E27FC236}">
                  <a16:creationId xmlns:a16="http://schemas.microsoft.com/office/drawing/2014/main" id="{BC6E5867-2767-9A7F-BA9F-32CAA95C0978}"/>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3396716" y="16297377"/>
              <a:ext cx="1314627" cy="1314627"/>
            </a:xfrm>
            <a:prstGeom prst="rect">
              <a:avLst/>
            </a:prstGeom>
          </p:spPr>
        </p:pic>
        <p:sp>
          <p:nvSpPr>
            <p:cNvPr id="71" name="Equals 70">
              <a:extLst>
                <a:ext uri="{FF2B5EF4-FFF2-40B4-BE49-F238E27FC236}">
                  <a16:creationId xmlns:a16="http://schemas.microsoft.com/office/drawing/2014/main" id="{5EEA34FD-071A-DDF1-F141-97E71F6115AC}"/>
                </a:ext>
              </a:extLst>
            </p:cNvPr>
            <p:cNvSpPr/>
            <p:nvPr/>
          </p:nvSpPr>
          <p:spPr>
            <a:xfrm>
              <a:off x="14707865" y="16551337"/>
              <a:ext cx="491282" cy="824922"/>
            </a:xfrm>
            <a:prstGeom prst="mathEqual">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2" name="Graphic 71" descr="Eye with solid fill">
              <a:extLst>
                <a:ext uri="{FF2B5EF4-FFF2-40B4-BE49-F238E27FC236}">
                  <a16:creationId xmlns:a16="http://schemas.microsoft.com/office/drawing/2014/main" id="{31D93775-A31E-3B06-A3E0-2A87213B942A}"/>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5195669" y="16220328"/>
              <a:ext cx="1468727" cy="1468727"/>
            </a:xfrm>
            <a:prstGeom prst="rect">
              <a:avLst/>
            </a:prstGeom>
          </p:spPr>
        </p:pic>
      </p:grpSp>
      <p:sp>
        <p:nvSpPr>
          <p:cNvPr id="78" name="TextBox 77">
            <a:extLst>
              <a:ext uri="{FF2B5EF4-FFF2-40B4-BE49-F238E27FC236}">
                <a16:creationId xmlns:a16="http://schemas.microsoft.com/office/drawing/2014/main" id="{CD2156B1-1E94-DDC5-4261-F61D5761D453}"/>
              </a:ext>
            </a:extLst>
          </p:cNvPr>
          <p:cNvSpPr txBox="1"/>
          <p:nvPr/>
        </p:nvSpPr>
        <p:spPr>
          <a:xfrm>
            <a:off x="24408035" y="6704569"/>
            <a:ext cx="7643773" cy="4401205"/>
          </a:xfrm>
          <a:prstGeom prst="rect">
            <a:avLst/>
          </a:prstGeom>
          <a:noFill/>
        </p:spPr>
        <p:txBody>
          <a:bodyPr wrap="square" lIns="91440" tIns="45720" rIns="91440" bIns="45720" rtlCol="0" anchor="t">
            <a:spAutoFit/>
          </a:bodyPr>
          <a:lstStyle/>
          <a:p>
            <a:r>
              <a:rPr lang="en-US" sz="2800"/>
              <a:t>CFD is software used to model fluid movement, such as airflow from CPU fans. The CFD simulation was run with various fan setups to find the configuration that provided the most even airflow. The gradient shows air velocity 60 seconds into the experiment. Dark blue indicates low velocity areas where the simulant may accumulate. The range from lighter blue to red represents the velocity needed to lift particles, suggesting the simulant will be evenly distributed.</a:t>
            </a:r>
            <a:endParaRPr lang="en-US" sz="2800">
              <a:cs typeface="Times New Roman"/>
            </a:endParaRPr>
          </a:p>
        </p:txBody>
      </p:sp>
      <p:cxnSp>
        <p:nvCxnSpPr>
          <p:cNvPr id="79" name="Straight Arrow Connector 78">
            <a:extLst>
              <a:ext uri="{FF2B5EF4-FFF2-40B4-BE49-F238E27FC236}">
                <a16:creationId xmlns:a16="http://schemas.microsoft.com/office/drawing/2014/main" id="{0917B0E6-F190-D690-EA88-23C06EDEB8E3}"/>
              </a:ext>
            </a:extLst>
          </p:cNvPr>
          <p:cNvCxnSpPr>
            <a:cxnSpLocks/>
            <a:stCxn id="94" idx="2"/>
          </p:cNvCxnSpPr>
          <p:nvPr/>
        </p:nvCxnSpPr>
        <p:spPr>
          <a:xfrm>
            <a:off x="19822519" y="13546094"/>
            <a:ext cx="742671" cy="625141"/>
          </a:xfrm>
          <a:prstGeom prst="straightConnector1">
            <a:avLst/>
          </a:prstGeom>
          <a:ln w="76200">
            <a:solidFill>
              <a:srgbClr val="FF0200"/>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F51C5E10-0D45-769E-CAC4-97350CF95430}"/>
              </a:ext>
            </a:extLst>
          </p:cNvPr>
          <p:cNvSpPr txBox="1"/>
          <p:nvPr/>
        </p:nvSpPr>
        <p:spPr>
          <a:xfrm>
            <a:off x="17001434" y="12927728"/>
            <a:ext cx="5642171" cy="523220"/>
          </a:xfrm>
          <a:prstGeom prst="rect">
            <a:avLst/>
          </a:prstGeom>
          <a:noFill/>
          <a:ln w="57150">
            <a:noFill/>
          </a:ln>
        </p:spPr>
        <p:txBody>
          <a:bodyPr wrap="square" rtlCol="0">
            <a:spAutoFit/>
          </a:bodyPr>
          <a:lstStyle/>
          <a:p>
            <a:r>
              <a:rPr lang="en-US" sz="2800"/>
              <a:t>Enclosed funnel  for simulant deposit</a:t>
            </a:r>
          </a:p>
        </p:txBody>
      </p:sp>
      <p:sp>
        <p:nvSpPr>
          <p:cNvPr id="81" name="Rectangle: Rounded Corners 80">
            <a:extLst>
              <a:ext uri="{FF2B5EF4-FFF2-40B4-BE49-F238E27FC236}">
                <a16:creationId xmlns:a16="http://schemas.microsoft.com/office/drawing/2014/main" id="{D8D123E9-76FC-0AA6-2C92-9F574E461F36}"/>
              </a:ext>
            </a:extLst>
          </p:cNvPr>
          <p:cNvSpPr/>
          <p:nvPr/>
        </p:nvSpPr>
        <p:spPr>
          <a:xfrm>
            <a:off x="7969976" y="6869238"/>
            <a:ext cx="8727780" cy="1445530"/>
          </a:xfrm>
          <a:prstGeom prst="roundRect">
            <a:avLst/>
          </a:prstGeom>
          <a:noFill/>
          <a:ln w="57150">
            <a:solidFill>
              <a:srgbClr val="7930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Rounded Corners 81">
            <a:extLst>
              <a:ext uri="{FF2B5EF4-FFF2-40B4-BE49-F238E27FC236}">
                <a16:creationId xmlns:a16="http://schemas.microsoft.com/office/drawing/2014/main" id="{9A8AE269-A50A-0C74-A6BB-678AC4950DC9}"/>
              </a:ext>
            </a:extLst>
          </p:cNvPr>
          <p:cNvSpPr/>
          <p:nvPr/>
        </p:nvSpPr>
        <p:spPr>
          <a:xfrm>
            <a:off x="7998301" y="8512772"/>
            <a:ext cx="8727780" cy="1445530"/>
          </a:xfrm>
          <a:prstGeom prst="roundRect">
            <a:avLst/>
          </a:prstGeom>
          <a:noFill/>
          <a:ln w="57150">
            <a:solidFill>
              <a:srgbClr val="7930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82">
            <a:extLst>
              <a:ext uri="{FF2B5EF4-FFF2-40B4-BE49-F238E27FC236}">
                <a16:creationId xmlns:a16="http://schemas.microsoft.com/office/drawing/2014/main" id="{F64851E8-1ABC-D762-57F7-52093A309A06}"/>
              </a:ext>
            </a:extLst>
          </p:cNvPr>
          <p:cNvSpPr/>
          <p:nvPr/>
        </p:nvSpPr>
        <p:spPr>
          <a:xfrm>
            <a:off x="7998301" y="10127532"/>
            <a:ext cx="8727780" cy="1445530"/>
          </a:xfrm>
          <a:prstGeom prst="roundRect">
            <a:avLst/>
          </a:prstGeom>
          <a:noFill/>
          <a:ln w="57150">
            <a:solidFill>
              <a:srgbClr val="7930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Rounded Corners 83">
            <a:extLst>
              <a:ext uri="{FF2B5EF4-FFF2-40B4-BE49-F238E27FC236}">
                <a16:creationId xmlns:a16="http://schemas.microsoft.com/office/drawing/2014/main" id="{96165833-FB1A-0DCC-9EDF-52918B06C4FB}"/>
              </a:ext>
            </a:extLst>
          </p:cNvPr>
          <p:cNvSpPr/>
          <p:nvPr/>
        </p:nvSpPr>
        <p:spPr>
          <a:xfrm>
            <a:off x="8032644" y="11743808"/>
            <a:ext cx="8727780" cy="1445530"/>
          </a:xfrm>
          <a:prstGeom prst="roundRect">
            <a:avLst/>
          </a:prstGeom>
          <a:noFill/>
          <a:ln w="57150">
            <a:solidFill>
              <a:srgbClr val="7930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Picture 84" descr="A transparent box with red and green valves&#10;&#10;AI-generated content may be incorrect.">
            <a:extLst>
              <a:ext uri="{FF2B5EF4-FFF2-40B4-BE49-F238E27FC236}">
                <a16:creationId xmlns:a16="http://schemas.microsoft.com/office/drawing/2014/main" id="{2BBA035F-5374-FDDF-8E12-FF226AADD640}"/>
              </a:ext>
            </a:extLst>
          </p:cNvPr>
          <p:cNvPicPr>
            <a:picLocks noChangeAspect="1"/>
          </p:cNvPicPr>
          <p:nvPr/>
        </p:nvPicPr>
        <p:blipFill>
          <a:blip r:embed="rId24">
            <a:extLst>
              <a:ext uri="{BEBA8EAE-BF5A-486C-A8C5-ECC9F3942E4B}">
                <a14:imgProps xmlns:a14="http://schemas.microsoft.com/office/drawing/2010/main">
                  <a14:imgLayer r:embed="rId25">
                    <a14:imgEffect>
                      <a14:backgroundRemoval t="10000" b="90000" l="10000" r="90000"/>
                    </a14:imgEffect>
                  </a14:imgLayer>
                </a14:imgProps>
              </a:ext>
            </a:extLst>
          </a:blip>
          <a:srcRect l="19091" t="16396" r="13871" b="16936"/>
          <a:stretch/>
        </p:blipFill>
        <p:spPr>
          <a:xfrm>
            <a:off x="16923975" y="13546094"/>
            <a:ext cx="7855580" cy="6036564"/>
          </a:xfrm>
          <a:prstGeom prst="rect">
            <a:avLst/>
          </a:prstGeom>
        </p:spPr>
      </p:pic>
      <p:sp>
        <p:nvSpPr>
          <p:cNvPr id="86" name="Oval 85">
            <a:extLst>
              <a:ext uri="{FF2B5EF4-FFF2-40B4-BE49-F238E27FC236}">
                <a16:creationId xmlns:a16="http://schemas.microsoft.com/office/drawing/2014/main" id="{B27903DF-EE59-89FD-D182-6E84ABB59372}"/>
              </a:ext>
            </a:extLst>
          </p:cNvPr>
          <p:cNvSpPr/>
          <p:nvPr/>
        </p:nvSpPr>
        <p:spPr>
          <a:xfrm>
            <a:off x="20859074" y="17420598"/>
            <a:ext cx="2282283" cy="1424097"/>
          </a:xfrm>
          <a:prstGeom prst="ellipse">
            <a:avLst/>
          </a:prstGeom>
          <a:noFill/>
          <a:ln w="76200">
            <a:solidFill>
              <a:srgbClr val="FF02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Arrow Connector 86">
            <a:extLst>
              <a:ext uri="{FF2B5EF4-FFF2-40B4-BE49-F238E27FC236}">
                <a16:creationId xmlns:a16="http://schemas.microsoft.com/office/drawing/2014/main" id="{48BCDADF-6922-727E-796E-447DA3CDD8F3}"/>
              </a:ext>
            </a:extLst>
          </p:cNvPr>
          <p:cNvCxnSpPr>
            <a:cxnSpLocks/>
          </p:cNvCxnSpPr>
          <p:nvPr/>
        </p:nvCxnSpPr>
        <p:spPr>
          <a:xfrm flipV="1">
            <a:off x="18035500" y="18200830"/>
            <a:ext cx="2772130" cy="966336"/>
          </a:xfrm>
          <a:prstGeom prst="straightConnector1">
            <a:avLst/>
          </a:prstGeom>
          <a:ln w="76200">
            <a:solidFill>
              <a:srgbClr val="FF0200"/>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6B84200B-3582-23EC-EB4A-B414740883B6}"/>
              </a:ext>
            </a:extLst>
          </p:cNvPr>
          <p:cNvSpPr txBox="1"/>
          <p:nvPr/>
        </p:nvSpPr>
        <p:spPr>
          <a:xfrm>
            <a:off x="15439596" y="19100497"/>
            <a:ext cx="2924547" cy="954107"/>
          </a:xfrm>
          <a:prstGeom prst="rect">
            <a:avLst/>
          </a:prstGeom>
          <a:noFill/>
          <a:ln w="57150">
            <a:noFill/>
          </a:ln>
        </p:spPr>
        <p:txBody>
          <a:bodyPr wrap="square" rtlCol="0">
            <a:spAutoFit/>
          </a:bodyPr>
          <a:lstStyle/>
          <a:p>
            <a:r>
              <a:rPr lang="en-US" sz="2800"/>
              <a:t>Adjustable fan mounts</a:t>
            </a:r>
          </a:p>
        </p:txBody>
      </p:sp>
      <p:sp>
        <p:nvSpPr>
          <p:cNvPr id="89" name="Oval 88">
            <a:extLst>
              <a:ext uri="{FF2B5EF4-FFF2-40B4-BE49-F238E27FC236}">
                <a16:creationId xmlns:a16="http://schemas.microsoft.com/office/drawing/2014/main" id="{F67FD936-6A81-E04C-FAE4-4E6610870C8D}"/>
              </a:ext>
            </a:extLst>
          </p:cNvPr>
          <p:cNvSpPr/>
          <p:nvPr/>
        </p:nvSpPr>
        <p:spPr>
          <a:xfrm>
            <a:off x="16923975" y="14140867"/>
            <a:ext cx="2282283" cy="1424097"/>
          </a:xfrm>
          <a:prstGeom prst="ellipse">
            <a:avLst/>
          </a:prstGeom>
          <a:noFill/>
          <a:ln w="76200">
            <a:solidFill>
              <a:srgbClr val="FF02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Arrow Connector 89">
            <a:extLst>
              <a:ext uri="{FF2B5EF4-FFF2-40B4-BE49-F238E27FC236}">
                <a16:creationId xmlns:a16="http://schemas.microsoft.com/office/drawing/2014/main" id="{B393DDF5-E368-B63E-C0E3-3814FE04F6A4}"/>
              </a:ext>
            </a:extLst>
          </p:cNvPr>
          <p:cNvCxnSpPr>
            <a:cxnSpLocks/>
          </p:cNvCxnSpPr>
          <p:nvPr/>
        </p:nvCxnSpPr>
        <p:spPr>
          <a:xfrm flipV="1">
            <a:off x="17011462" y="15657296"/>
            <a:ext cx="839602" cy="2282537"/>
          </a:xfrm>
          <a:prstGeom prst="straightConnector1">
            <a:avLst/>
          </a:prstGeom>
          <a:ln w="76200">
            <a:solidFill>
              <a:srgbClr val="FF0200"/>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45ED653C-3149-B989-C40F-331D91392E48}"/>
              </a:ext>
            </a:extLst>
          </p:cNvPr>
          <p:cNvSpPr txBox="1"/>
          <p:nvPr/>
        </p:nvSpPr>
        <p:spPr>
          <a:xfrm>
            <a:off x="15496111" y="17939833"/>
            <a:ext cx="1950383" cy="954107"/>
          </a:xfrm>
          <a:prstGeom prst="rect">
            <a:avLst/>
          </a:prstGeom>
          <a:noFill/>
          <a:ln w="57150">
            <a:noFill/>
          </a:ln>
        </p:spPr>
        <p:txBody>
          <a:bodyPr wrap="square" rtlCol="0">
            <a:spAutoFit/>
          </a:bodyPr>
          <a:lstStyle/>
          <a:p>
            <a:r>
              <a:rPr lang="en-US" sz="2800"/>
              <a:t>Bolted gasket seal</a:t>
            </a:r>
          </a:p>
        </p:txBody>
      </p:sp>
      <p:sp>
        <p:nvSpPr>
          <p:cNvPr id="92" name="Rectangle: Rounded Corners 91">
            <a:extLst>
              <a:ext uri="{FF2B5EF4-FFF2-40B4-BE49-F238E27FC236}">
                <a16:creationId xmlns:a16="http://schemas.microsoft.com/office/drawing/2014/main" id="{5E28FDCE-0E54-D85E-6C51-F2643987214C}"/>
              </a:ext>
            </a:extLst>
          </p:cNvPr>
          <p:cNvSpPr/>
          <p:nvPr/>
        </p:nvSpPr>
        <p:spPr>
          <a:xfrm>
            <a:off x="15387244" y="19144673"/>
            <a:ext cx="2659286" cy="858825"/>
          </a:xfrm>
          <a:prstGeom prst="roundRect">
            <a:avLst/>
          </a:prstGeom>
          <a:noFill/>
          <a:ln w="76200">
            <a:solidFill>
              <a:srgbClr val="FF02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Rounded Corners 92">
            <a:extLst>
              <a:ext uri="{FF2B5EF4-FFF2-40B4-BE49-F238E27FC236}">
                <a16:creationId xmlns:a16="http://schemas.microsoft.com/office/drawing/2014/main" id="{FDCA31AB-6103-E855-92EB-DD5A701B26F8}"/>
              </a:ext>
            </a:extLst>
          </p:cNvPr>
          <p:cNvSpPr/>
          <p:nvPr/>
        </p:nvSpPr>
        <p:spPr>
          <a:xfrm>
            <a:off x="15367797" y="17960936"/>
            <a:ext cx="2014540" cy="953736"/>
          </a:xfrm>
          <a:prstGeom prst="roundRect">
            <a:avLst/>
          </a:prstGeom>
          <a:noFill/>
          <a:ln w="76200">
            <a:solidFill>
              <a:srgbClr val="FF02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Rounded Corners 93">
            <a:extLst>
              <a:ext uri="{FF2B5EF4-FFF2-40B4-BE49-F238E27FC236}">
                <a16:creationId xmlns:a16="http://schemas.microsoft.com/office/drawing/2014/main" id="{9AC44BE9-0594-644C-4382-5DE9E5F376E1}"/>
              </a:ext>
            </a:extLst>
          </p:cNvPr>
          <p:cNvSpPr/>
          <p:nvPr/>
        </p:nvSpPr>
        <p:spPr>
          <a:xfrm>
            <a:off x="17001433" y="12830977"/>
            <a:ext cx="5642171" cy="715117"/>
          </a:xfrm>
          <a:prstGeom prst="roundRect">
            <a:avLst/>
          </a:prstGeom>
          <a:noFill/>
          <a:ln w="76200">
            <a:solidFill>
              <a:srgbClr val="FF02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56D3AF52-76B4-77DC-46E6-648802518F2F}"/>
              </a:ext>
            </a:extLst>
          </p:cNvPr>
          <p:cNvGrpSpPr/>
          <p:nvPr/>
        </p:nvGrpSpPr>
        <p:grpSpPr>
          <a:xfrm>
            <a:off x="809664" y="13150679"/>
            <a:ext cx="6919947" cy="1130391"/>
            <a:chOff x="892378" y="11092593"/>
            <a:chExt cx="6913588" cy="1362540"/>
          </a:xfrm>
        </p:grpSpPr>
        <p:sp>
          <p:nvSpPr>
            <p:cNvPr id="96" name="Rectangle: Rounded Corners 95">
              <a:extLst>
                <a:ext uri="{FF2B5EF4-FFF2-40B4-BE49-F238E27FC236}">
                  <a16:creationId xmlns:a16="http://schemas.microsoft.com/office/drawing/2014/main" id="{E9BCF95C-CE73-0266-C168-B4638C4D5E1E}"/>
                </a:ext>
              </a:extLst>
            </p:cNvPr>
            <p:cNvSpPr/>
            <p:nvPr/>
          </p:nvSpPr>
          <p:spPr>
            <a:xfrm>
              <a:off x="1585080" y="11099740"/>
              <a:ext cx="6220886" cy="1352142"/>
            </a:xfrm>
            <a:prstGeom prst="roundRect">
              <a:avLst/>
            </a:prstGeom>
            <a:noFill/>
            <a:ln w="57150">
              <a:solidFill>
                <a:srgbClr val="7930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27F0926E-4DF1-01AE-7F79-2FEF14DF965E}"/>
                </a:ext>
              </a:extLst>
            </p:cNvPr>
            <p:cNvSpPr/>
            <p:nvPr/>
          </p:nvSpPr>
          <p:spPr>
            <a:xfrm>
              <a:off x="892378" y="11092593"/>
              <a:ext cx="1365756" cy="1362540"/>
            </a:xfrm>
            <a:prstGeom prst="ellipse">
              <a:avLst/>
            </a:prstGeom>
            <a:solidFill>
              <a:srgbClr val="79303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 Box 2">
              <a:extLst>
                <a:ext uri="{FF2B5EF4-FFF2-40B4-BE49-F238E27FC236}">
                  <a16:creationId xmlns:a16="http://schemas.microsoft.com/office/drawing/2014/main" id="{32B21628-9A98-CA97-8FCA-42C20B8EFA5F}"/>
                </a:ext>
              </a:extLst>
            </p:cNvPr>
            <p:cNvSpPr txBox="1">
              <a:spLocks noChangeAspect="1" noChangeArrowheads="1"/>
            </p:cNvSpPr>
            <p:nvPr/>
          </p:nvSpPr>
          <p:spPr bwMode="auto">
            <a:xfrm>
              <a:off x="2504720" y="11519088"/>
              <a:ext cx="5216431" cy="513855"/>
            </a:xfrm>
            <a:prstGeom prst="rect">
              <a:avLst/>
            </a:prstGeom>
            <a:noFill/>
            <a:ln w="9525">
              <a:noFill/>
              <a:miter lim="800000"/>
              <a:headEnd/>
              <a:tailEnd/>
            </a:ln>
          </p:spPr>
          <p:txBody>
            <a:bodyPr rot="0" vert="horz" wrap="square" lIns="0" tIns="0" rIns="0" bIns="0" anchor="t" anchorCtr="0">
              <a:noAutofit/>
            </a:bodyPr>
            <a:lstStyle/>
            <a:p>
              <a:pPr algn="just"/>
              <a:r>
                <a:rPr lang="en-US" sz="2800" kern="800">
                  <a:ea typeface="+mn-lt"/>
                  <a:cs typeface="+mn-lt"/>
                </a:rPr>
                <a:t>Compromises Lunar Modules</a:t>
              </a:r>
              <a:endParaRPr lang="en-US"/>
            </a:p>
            <a:p>
              <a:pPr algn="just"/>
              <a:endParaRPr lang="en-US" sz="2800" kern="800">
                <a:ea typeface="Calibri"/>
                <a:cs typeface="Calibri"/>
              </a:endParaRPr>
            </a:p>
          </p:txBody>
        </p:sp>
      </p:grpSp>
      <p:pic>
        <p:nvPicPr>
          <p:cNvPr id="99" name="Graphic 98" descr="Satellite outline">
            <a:extLst>
              <a:ext uri="{FF2B5EF4-FFF2-40B4-BE49-F238E27FC236}">
                <a16:creationId xmlns:a16="http://schemas.microsoft.com/office/drawing/2014/main" id="{B9EA8F51-FC08-1E16-654F-C832B4EB36D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023528" y="13304860"/>
            <a:ext cx="914400" cy="914400"/>
          </a:xfrm>
          <a:prstGeom prst="rect">
            <a:avLst/>
          </a:prstGeom>
        </p:spPr>
      </p:pic>
      <p:pic>
        <p:nvPicPr>
          <p:cNvPr id="100" name="Picture 2" descr="A qr code on a white background&#10;&#10;AI-generated content may be incorrect.">
            <a:extLst>
              <a:ext uri="{FF2B5EF4-FFF2-40B4-BE49-F238E27FC236}">
                <a16:creationId xmlns:a16="http://schemas.microsoft.com/office/drawing/2014/main" id="{009B22F6-57C8-E710-6F6C-94590C90E705}"/>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8558767" y="18630549"/>
            <a:ext cx="2587008" cy="2653684"/>
          </a:xfrm>
          <a:prstGeom prst="rect">
            <a:avLst/>
          </a:prstGeom>
          <a:noFill/>
          <a:extLst>
            <a:ext uri="{909E8E84-426E-40DD-AFC4-6F175D3DCCD1}">
              <a14:hiddenFill xmlns:a14="http://schemas.microsoft.com/office/drawing/2010/main">
                <a:solidFill>
                  <a:srgbClr val="FFFFFF"/>
                </a:solidFill>
              </a14:hiddenFill>
            </a:ext>
          </a:extLst>
        </p:spPr>
      </p:pic>
      <p:pic>
        <p:nvPicPr>
          <p:cNvPr id="101" name="Content Placeholder 7" descr="A computer generated image of a box&#10;&#10;AI-generated content may be incorrect.">
            <a:extLst>
              <a:ext uri="{FF2B5EF4-FFF2-40B4-BE49-F238E27FC236}">
                <a16:creationId xmlns:a16="http://schemas.microsoft.com/office/drawing/2014/main" id="{AB89DAEA-7720-4281-63DB-C70ED78AB299}"/>
              </a:ext>
            </a:extLst>
          </p:cNvPr>
          <p:cNvPicPr>
            <a:picLocks noChangeAspect="1"/>
          </p:cNvPicPr>
          <p:nvPr/>
        </p:nvPicPr>
        <p:blipFill>
          <a:blip r:embed="rId29">
            <a:extLst>
              <a:ext uri="{28A0092B-C50C-407E-A947-70E740481C1C}">
                <a14:useLocalDpi xmlns:a14="http://schemas.microsoft.com/office/drawing/2010/main" val="0"/>
              </a:ext>
            </a:extLst>
          </a:blip>
          <a:srcRect l="13897" t="7258" r="14041" b="14170"/>
          <a:stretch/>
        </p:blipFill>
        <p:spPr>
          <a:xfrm>
            <a:off x="17862549" y="6826923"/>
            <a:ext cx="6220047" cy="4635732"/>
          </a:xfrm>
          <a:prstGeom prst="rect">
            <a:avLst/>
          </a:prstGeom>
        </p:spPr>
      </p:pic>
      <p:pic>
        <p:nvPicPr>
          <p:cNvPr id="102" name="Content Placeholder 7" descr="A computer generated image of a box&#10;&#10;AI-generated content may be incorrect.">
            <a:extLst>
              <a:ext uri="{FF2B5EF4-FFF2-40B4-BE49-F238E27FC236}">
                <a16:creationId xmlns:a16="http://schemas.microsoft.com/office/drawing/2014/main" id="{DACA0063-F5C5-3517-6E54-166FC008CCB0}"/>
              </a:ext>
            </a:extLst>
          </p:cNvPr>
          <p:cNvPicPr>
            <a:picLocks noChangeAspect="1"/>
          </p:cNvPicPr>
          <p:nvPr/>
        </p:nvPicPr>
        <p:blipFill>
          <a:blip r:embed="rId29">
            <a:extLst>
              <a:ext uri="{28A0092B-C50C-407E-A947-70E740481C1C}">
                <a14:useLocalDpi xmlns:a14="http://schemas.microsoft.com/office/drawing/2010/main" val="0"/>
              </a:ext>
            </a:extLst>
          </a:blip>
          <a:srcRect r="85715" b="41153"/>
          <a:stretch/>
        </p:blipFill>
        <p:spPr>
          <a:xfrm>
            <a:off x="16937487" y="6826923"/>
            <a:ext cx="946587" cy="2971794"/>
          </a:xfrm>
          <a:prstGeom prst="rect">
            <a:avLst/>
          </a:prstGeom>
        </p:spPr>
      </p:pic>
      <p:sp>
        <p:nvSpPr>
          <p:cNvPr id="103" name="Oval 102">
            <a:extLst>
              <a:ext uri="{FF2B5EF4-FFF2-40B4-BE49-F238E27FC236}">
                <a16:creationId xmlns:a16="http://schemas.microsoft.com/office/drawing/2014/main" id="{65B3B22B-A20D-FBB9-E287-717234F75B79}"/>
              </a:ext>
            </a:extLst>
          </p:cNvPr>
          <p:cNvSpPr/>
          <p:nvPr/>
        </p:nvSpPr>
        <p:spPr>
          <a:xfrm>
            <a:off x="20629448" y="13659001"/>
            <a:ext cx="2282283" cy="1424097"/>
          </a:xfrm>
          <a:prstGeom prst="ellipse">
            <a:avLst/>
          </a:prstGeom>
          <a:noFill/>
          <a:ln w="76200">
            <a:solidFill>
              <a:srgbClr val="FF02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 name="Picture 103" descr="A black background with red text&#10;&#10;AI-generated content may be incorrect.">
            <a:extLst>
              <a:ext uri="{FF2B5EF4-FFF2-40B4-BE49-F238E27FC236}">
                <a16:creationId xmlns:a16="http://schemas.microsoft.com/office/drawing/2014/main" id="{3B85063A-C73B-0288-B9BF-3D2BE5A42490}"/>
              </a:ext>
            </a:extLst>
          </p:cNvPr>
          <p:cNvPicPr>
            <a:picLocks noChangeAspect="1"/>
          </p:cNvPicPr>
          <p:nvPr/>
        </p:nvPicPr>
        <p:blipFill>
          <a:blip r:embed="rId30"/>
          <a:stretch>
            <a:fillRect/>
          </a:stretch>
        </p:blipFill>
        <p:spPr>
          <a:xfrm>
            <a:off x="27445924" y="3874580"/>
            <a:ext cx="4355844" cy="1832285"/>
          </a:xfrm>
          <a:prstGeom prst="rect">
            <a:avLst/>
          </a:prstGeom>
        </p:spPr>
      </p:pic>
      <p:pic>
        <p:nvPicPr>
          <p:cNvPr id="105" name="Picture 104" descr="A black background with white text&#10;&#10;AI-generated content may be incorrect.">
            <a:extLst>
              <a:ext uri="{FF2B5EF4-FFF2-40B4-BE49-F238E27FC236}">
                <a16:creationId xmlns:a16="http://schemas.microsoft.com/office/drawing/2014/main" id="{BEBFF6CD-4A2C-6808-DC3B-E1A13B6CDCF0}"/>
              </a:ext>
            </a:extLst>
          </p:cNvPr>
          <p:cNvPicPr>
            <a:picLocks noChangeAspect="1"/>
          </p:cNvPicPr>
          <p:nvPr/>
        </p:nvPicPr>
        <p:blipFill>
          <a:blip r:embed="rId31"/>
          <a:srcRect l="-1219" r="64577" b="-523"/>
          <a:stretch/>
        </p:blipFill>
        <p:spPr>
          <a:xfrm>
            <a:off x="29329247" y="-69555"/>
            <a:ext cx="2777416" cy="2283094"/>
          </a:xfrm>
          <a:prstGeom prst="rect">
            <a:avLst/>
          </a:prstGeom>
        </p:spPr>
      </p:pic>
      <p:pic>
        <p:nvPicPr>
          <p:cNvPr id="106" name="Picture 105" descr="A red and black logo&#10;&#10;AI-generated content may be incorrect.">
            <a:extLst>
              <a:ext uri="{FF2B5EF4-FFF2-40B4-BE49-F238E27FC236}">
                <a16:creationId xmlns:a16="http://schemas.microsoft.com/office/drawing/2014/main" id="{0A582F05-B21F-B107-72E0-3AD7B6679025}"/>
              </a:ext>
            </a:extLst>
          </p:cNvPr>
          <p:cNvPicPr>
            <a:picLocks noChangeAspect="1"/>
          </p:cNvPicPr>
          <p:nvPr/>
        </p:nvPicPr>
        <p:blipFill>
          <a:blip r:embed="rId32"/>
          <a:stretch>
            <a:fillRect/>
          </a:stretch>
        </p:blipFill>
        <p:spPr>
          <a:xfrm>
            <a:off x="28018077" y="2438267"/>
            <a:ext cx="4100463" cy="934298"/>
          </a:xfrm>
          <a:prstGeom prst="rect">
            <a:avLst/>
          </a:prstGeom>
        </p:spPr>
      </p:pic>
      <p:pic>
        <p:nvPicPr>
          <p:cNvPr id="108" name="Picture 107" descr="A black background with white text&#10;&#10;Description automatically generated">
            <a:extLst>
              <a:ext uri="{FF2B5EF4-FFF2-40B4-BE49-F238E27FC236}">
                <a16:creationId xmlns:a16="http://schemas.microsoft.com/office/drawing/2014/main" id="{0390304D-C28E-A2A4-1FA4-34F9B3CF47BB}"/>
              </a:ext>
            </a:extLst>
          </p:cNvPr>
          <p:cNvPicPr>
            <a:picLocks noChangeAspect="1"/>
          </p:cNvPicPr>
          <p:nvPr/>
        </p:nvPicPr>
        <p:blipFill>
          <a:blip r:embed="rId33">
            <a:duotone>
              <a:prstClr val="black"/>
              <a:schemeClr val="tx1">
                <a:tint val="45000"/>
                <a:satMod val="400000"/>
              </a:schemeClr>
            </a:duotone>
            <a:extLst>
              <a:ext uri="{BEBA8EAE-BF5A-486C-A8C5-ECC9F3942E4B}">
                <a14:imgProps xmlns:a14="http://schemas.microsoft.com/office/drawing/2010/main">
                  <a14:imgLayer r:embed="rId34">
                    <a14:imgEffect>
                      <a14:artisticGlowEdges/>
                    </a14:imgEffect>
                  </a14:imgLayer>
                </a14:imgProps>
              </a:ext>
            </a:extLst>
          </a:blip>
          <a:srcRect l="36712" t="-154" r="-614" b="-1168"/>
          <a:stretch/>
        </p:blipFill>
        <p:spPr>
          <a:xfrm>
            <a:off x="29780061" y="1147662"/>
            <a:ext cx="2474958" cy="1787159"/>
          </a:xfrm>
          <a:prstGeom prst="rect">
            <a:avLst/>
          </a:prstGeom>
        </p:spPr>
      </p:pic>
    </p:spTree>
    <p:extLst>
      <p:ext uri="{BB962C8B-B14F-4D97-AF65-F5344CB8AC3E}">
        <p14:creationId xmlns:p14="http://schemas.microsoft.com/office/powerpoint/2010/main" val="192582420"/>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AE7466416673479FB92B4C081F04E1" ma:contentTypeVersion="15" ma:contentTypeDescription="Create a new document." ma:contentTypeScope="" ma:versionID="d5975f6c673f171146f8f172f53afddc">
  <xsd:schema xmlns:xsd="http://www.w3.org/2001/XMLSchema" xmlns:xs="http://www.w3.org/2001/XMLSchema" xmlns:p="http://schemas.microsoft.com/office/2006/metadata/properties" xmlns:ns2="74a3e4f0-cfc8-4941-99be-ff3582b49bf2" xmlns:ns3="a4431fda-f891-46d7-aeba-fc756859e0e0" targetNamespace="http://schemas.microsoft.com/office/2006/metadata/properties" ma:root="true" ma:fieldsID="ce28a5f758c1835e05493768d90a79ec" ns2:_="" ns3:_="">
    <xsd:import namespace="74a3e4f0-cfc8-4941-99be-ff3582b49bf2"/>
    <xsd:import namespace="a4431fda-f891-46d7-aeba-fc756859e0e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a3e4f0-cfc8-4941-99be-ff3582b49b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43b83bf-5a34-45d0-bf74-ccf9241540c7"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431fda-f891-46d7-aeba-fc756859e0e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2a74dc1c-23c2-481e-8e92-9b7ed48a1f39}" ma:internalName="TaxCatchAll" ma:showField="CatchAllData" ma:web="a4431fda-f891-46d7-aeba-fc756859e0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4431fda-f891-46d7-aeba-fc756859e0e0" xsi:nil="true"/>
    <lcf76f155ced4ddcb4097134ff3c332f xmlns="74a3e4f0-cfc8-4941-99be-ff3582b49bf2">
      <Terms xmlns="http://schemas.microsoft.com/office/infopath/2007/PartnerControls"/>
    </lcf76f155ced4ddcb4097134ff3c332f>
    <SharedWithUsers xmlns="a4431fda-f891-46d7-aeba-fc756859e0e0">
      <UserInfo>
        <DisplayName>Robert Wandell</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B0EC67-1D49-45A7-83AE-B726873AB0E6}">
  <ds:schemaRefs>
    <ds:schemaRef ds:uri="74a3e4f0-cfc8-4941-99be-ff3582b49bf2"/>
    <ds:schemaRef ds:uri="a4431fda-f891-46d7-aeba-fc756859e0e0"/>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D0D1F1-3E94-4B5C-BDDD-136D30F5F620}">
  <ds:schemaRefs>
    <ds:schemaRef ds:uri="http://schemas.microsoft.com/office/2006/metadata/properties"/>
    <ds:schemaRef ds:uri="http://purl.org/dc/terms/"/>
    <ds:schemaRef ds:uri="a4431fda-f891-46d7-aeba-fc756859e0e0"/>
    <ds:schemaRef ds:uri="http://purl.org/dc/elements/1.1/"/>
    <ds:schemaRef ds:uri="http://schemas.microsoft.com/office/2006/documentManagement/types"/>
    <ds:schemaRef ds:uri="http://purl.org/dc/dcmitype/"/>
    <ds:schemaRef ds:uri="http://www.w3.org/XML/1998/namespace"/>
    <ds:schemaRef ds:uri="74a3e4f0-cfc8-4941-99be-ff3582b49bf2"/>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761A7A37-D9B0-4459-8409-A85469FF13AF}">
  <ds:schemaRefs>
    <ds:schemaRef ds:uri="http://schemas.microsoft.com/sharepoint/v3/contenttype/forms"/>
  </ds:schemaRefs>
</ds:datastoreItem>
</file>

<file path=docMetadata/LabelInfo.xml><?xml version="1.0" encoding="utf-8"?>
<clbl:labelList xmlns:clbl="http://schemas.microsoft.com/office/2020/mipLabelMetadata">
  <clbl:label id="{a36450eb-db06-42a7-8d1b-026719f701e3}" enabled="0" method="" siteId="{a36450eb-db06-42a7-8d1b-026719f701e3}" removed="1"/>
</clbl:labelList>
</file>

<file path=docProps/app.xml><?xml version="1.0" encoding="utf-8"?>
<Properties xmlns="http://schemas.openxmlformats.org/officeDocument/2006/extended-properties" xmlns:vt="http://schemas.openxmlformats.org/officeDocument/2006/docPropsVTypes">
  <Template>Office 2013 - 2022 Theme</Template>
  <TotalTime>114</TotalTime>
  <Words>503</Words>
  <Application>Microsoft Office PowerPoint</Application>
  <PresentationFormat>Custom</PresentationFormat>
  <Paragraphs>44</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Arial</vt:lpstr>
      <vt:lpstr>Calibri</vt:lpstr>
      <vt:lpstr>Calibri Light</vt:lpstr>
      <vt:lpstr>Times</vt:lpstr>
      <vt:lpstr>Times New Roman</vt:lpstr>
      <vt:lpstr>Office 2013 - 2022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Tisha Keller</dc:creator>
  <cp:lastModifiedBy>Peter Mougey</cp:lastModifiedBy>
  <cp:revision>8</cp:revision>
  <cp:lastPrinted>2024-03-08T13:52:51Z</cp:lastPrinted>
  <dcterms:created xsi:type="dcterms:W3CDTF">2023-09-04T01:09:05Z</dcterms:created>
  <dcterms:modified xsi:type="dcterms:W3CDTF">2025-04-03T22:28:32Z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0x0101003DAE7466416673479FB92B4C081F04E1</vt:lpwstr>
  </property>
  <property fmtid="{D5CDD505-2E9C-101B-9397-08002B2CF9AE}" pid="3" name="MediaServiceImageTags">
    <vt:lpwstr/>
  </property>
</Properties>
</file>